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56"/>
  </p:notesMasterIdLst>
  <p:handoutMasterIdLst>
    <p:handoutMasterId r:id="rId57"/>
  </p:handoutMasterIdLst>
  <p:sldIdLst>
    <p:sldId id="301" r:id="rId2"/>
    <p:sldId id="302" r:id="rId3"/>
    <p:sldId id="303" r:id="rId4"/>
    <p:sldId id="304" r:id="rId5"/>
    <p:sldId id="305" r:id="rId6"/>
    <p:sldId id="258" r:id="rId7"/>
    <p:sldId id="259" r:id="rId8"/>
    <p:sldId id="260" r:id="rId9"/>
    <p:sldId id="261" r:id="rId10"/>
    <p:sldId id="308" r:id="rId11"/>
    <p:sldId id="325" r:id="rId12"/>
    <p:sldId id="327" r:id="rId13"/>
    <p:sldId id="262" r:id="rId14"/>
    <p:sldId id="310" r:id="rId15"/>
    <p:sldId id="328" r:id="rId16"/>
    <p:sldId id="313" r:id="rId17"/>
    <p:sldId id="263" r:id="rId18"/>
    <p:sldId id="329" r:id="rId19"/>
    <p:sldId id="264" r:id="rId20"/>
    <p:sldId id="265" r:id="rId21"/>
    <p:sldId id="330" r:id="rId22"/>
    <p:sldId id="331" r:id="rId23"/>
    <p:sldId id="332" r:id="rId24"/>
    <p:sldId id="314" r:id="rId25"/>
    <p:sldId id="315" r:id="rId26"/>
    <p:sldId id="316" r:id="rId27"/>
    <p:sldId id="317" r:id="rId28"/>
    <p:sldId id="336" r:id="rId29"/>
    <p:sldId id="318" r:id="rId30"/>
    <p:sldId id="323" r:id="rId31"/>
    <p:sldId id="337" r:id="rId32"/>
    <p:sldId id="338" r:id="rId33"/>
    <p:sldId id="339" r:id="rId34"/>
    <p:sldId id="340" r:id="rId35"/>
    <p:sldId id="341" r:id="rId36"/>
    <p:sldId id="354" r:id="rId37"/>
    <p:sldId id="276" r:id="rId38"/>
    <p:sldId id="277" r:id="rId39"/>
    <p:sldId id="343" r:id="rId40"/>
    <p:sldId id="344" r:id="rId41"/>
    <p:sldId id="345" r:id="rId42"/>
    <p:sldId id="319" r:id="rId43"/>
    <p:sldId id="355" r:id="rId44"/>
    <p:sldId id="356" r:id="rId45"/>
    <p:sldId id="357" r:id="rId46"/>
    <p:sldId id="358" r:id="rId47"/>
    <p:sldId id="348" r:id="rId48"/>
    <p:sldId id="349" r:id="rId49"/>
    <p:sldId id="350" r:id="rId50"/>
    <p:sldId id="322" r:id="rId51"/>
    <p:sldId id="351" r:id="rId52"/>
    <p:sldId id="352" r:id="rId53"/>
    <p:sldId id="290" r:id="rId54"/>
    <p:sldId id="359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5" autoAdjust="0"/>
    <p:restoredTop sz="89660" autoAdjust="0"/>
  </p:normalViewPr>
  <p:slideViewPr>
    <p:cSldViewPr>
      <p:cViewPr varScale="1">
        <p:scale>
          <a:sx n="61" d="100"/>
          <a:sy n="61" d="100"/>
        </p:scale>
        <p:origin x="-120" y="-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735D1-0052-5043-AA61-9902E3392C97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10F09-BDF7-8348-B6CB-B9146EF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3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5FF6AA5-1ED8-B444-BD68-82DB491CBC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212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 – tuple of variables that participate in a constraint</a:t>
            </a:r>
          </a:p>
          <a:p>
            <a:r>
              <a:rPr lang="en-US" dirty="0" err="1" smtClean="0"/>
              <a:t>rel</a:t>
            </a:r>
            <a:r>
              <a:rPr lang="en-US" dirty="0" smtClean="0"/>
              <a:t> – values that those variables can take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97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Beginnings of a Neural Network – We will talk more about this</a:t>
            </a:r>
            <a:r>
              <a:rPr lang="en-US" baseline="0" dirty="0" smtClean="0"/>
              <a:t> in the Statistics and Machine Learning portion of this class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Leaf Nodes: 3 ^ 7</a:t>
            </a:r>
          </a:p>
          <a:p>
            <a:r>
              <a:rPr lang="en-US" dirty="0" smtClean="0"/>
              <a:t>3 domains and 7 variables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7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Structure: Can we exploit the problem structure?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Auto-consistency (note</a:t>
            </a:r>
            <a:r>
              <a:rPr lang="en-US" baseline="0" dirty="0" smtClean="0"/>
              <a:t> initially nothing gets deleted/pruned since there are consistent options for all constraints for initial variable domains)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example</a:t>
            </a:r>
            <a:r>
              <a:rPr lang="en-US" baseline="0" dirty="0" smtClean="0"/>
              <a:t> is an “Abbreviation”</a:t>
            </a:r>
          </a:p>
          <a:p>
            <a:r>
              <a:rPr lang="en-US" baseline="0" dirty="0" smtClean="0"/>
              <a:t>The second example is an “Enumeration”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5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with the variable that has the</a:t>
            </a:r>
            <a:r>
              <a:rPr lang="en-US" baseline="0" dirty="0" smtClean="0"/>
              <a:t> most number of constraints helps in reducing the search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1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Constraints – Qi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Qj</a:t>
            </a:r>
            <a:r>
              <a:rPr lang="en-US" baseline="0" dirty="0" smtClean="0"/>
              <a:t> cannot be in : Same row, same column or same diagonal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6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75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prefer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alldiff</a:t>
            </a:r>
            <a:r>
              <a:rPr lang="en-US" baseline="0" dirty="0" smtClean="0"/>
              <a:t> over a bunch of pairwise inequality constraints</a:t>
            </a:r>
          </a:p>
          <a:p>
            <a:r>
              <a:rPr lang="en-US" baseline="0" dirty="0" smtClean="0"/>
              <a:t>Q – How many variables? 81</a:t>
            </a:r>
          </a:p>
          <a:p>
            <a:r>
              <a:rPr lang="en-US" baseline="0" dirty="0" smtClean="0"/>
              <a:t>Q – How many Domains? 9</a:t>
            </a:r>
          </a:p>
          <a:p>
            <a:r>
              <a:rPr lang="en-US" baseline="0" dirty="0" smtClean="0"/>
              <a:t>Q – How many “</a:t>
            </a:r>
            <a:r>
              <a:rPr lang="en-US" baseline="0" dirty="0" err="1" smtClean="0"/>
              <a:t>alldiff</a:t>
            </a:r>
            <a:r>
              <a:rPr lang="en-US" baseline="0" dirty="0" smtClean="0"/>
              <a:t>” constraints? 27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Variables – all</a:t>
            </a:r>
            <a:r>
              <a:rPr lang="en-US" baseline="0" dirty="0" smtClean="0"/>
              <a:t> 3 are discrete variables</a:t>
            </a:r>
          </a:p>
          <a:p>
            <a:r>
              <a:rPr lang="en-US" baseline="0" dirty="0" smtClean="0"/>
              <a:t>Domains – Map coloring: finite, N-Queens: Finite, Scheduling: Could be infinite if no deadline is scheduled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9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– domain is like the branching factor</a:t>
            </a:r>
          </a:p>
          <a:p>
            <a:r>
              <a:rPr lang="en-US" dirty="0" smtClean="0"/>
              <a:t>n – is like the depth</a:t>
            </a:r>
          </a:p>
          <a:p>
            <a:endParaRPr lang="en-US" dirty="0" smtClean="0"/>
          </a:p>
          <a:p>
            <a:r>
              <a:rPr lang="en-US" dirty="0" smtClean="0"/>
              <a:t>Map coloring – 3 colors and 5 regions – 3^5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85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FF6AA5-1ED8-B444-BD68-82DB491CBCF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5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F58538-6456-B340-B995-CF57780F39E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D4BF2C-F100-0A47-BF01-E01A9A9C1E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334DBD-7B61-A24C-945B-04C4759D54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5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45AA8C-3846-2341-A167-6F40E21AE6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4249BE-174A-7F42-8EB4-9D322ACA1D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9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151A-7799-7842-B074-C5AACDA5BC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5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4 Feb 2004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CS 3243 - Constraint Satisfaction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3808F8-B19B-D34B-873E-708CA2313C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15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4 Feb 2004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CS 3243 - Constraint Satisfaction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E8A51-9C14-A74E-815E-153857CA3B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4 Feb 2004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CS 3243 - Constraint Satisfaction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7302DE-0210-C74C-8D73-B247CE04E6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8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2E7336-0A2B-3746-A907-4E46C1D4AF6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DE70404-BBA6-764D-8999-8780D527CA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6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image" Target="../media/image13.png"/><Relationship Id="rId21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4.xml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0.png"/><Relationship Id="rId18" Type="http://schemas.openxmlformats.org/officeDocument/2006/relationships/image" Target="../media/image11.png"/><Relationship Id="rId19" Type="http://schemas.openxmlformats.org/officeDocument/2006/relationships/image" Target="../media/image12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adescope.com/courses/370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CS5100: Foundations of Artificial Intelligence</a:t>
            </a:r>
            <a:br>
              <a:rPr lang="en-US" dirty="0" smtClean="0">
                <a:cs typeface="+mj-cs"/>
              </a:rPr>
            </a:br>
            <a:r>
              <a:rPr lang="en-US" dirty="0" smtClean="0">
                <a:cs typeface="+mj-cs"/>
              </a:rPr>
              <a:t/>
            </a:r>
            <a:br>
              <a:rPr lang="en-US" dirty="0" smtClean="0">
                <a:cs typeface="+mj-cs"/>
              </a:rPr>
            </a:br>
            <a:r>
              <a:rPr lang="en-US" sz="3600" dirty="0" smtClean="0">
                <a:cs typeface="+mj-cs"/>
              </a:rPr>
              <a:t>Constraint Satisfaction Problems (CSP)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/>
              <a:t>Dr. Rutu Mulkar-Mehta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Lecture 2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6324600"/>
            <a:ext cx="8487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Some slides and images used from Berkeley </a:t>
            </a:r>
            <a:r>
              <a:rPr lang="en-US" dirty="0"/>
              <a:t>CS188 course </a:t>
            </a:r>
            <a:r>
              <a:rPr lang="en-US" dirty="0" smtClean="0"/>
              <a:t>notes, with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6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CSP’s evaluated?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</a:t>
            </a:r>
          </a:p>
          <a:p>
            <a:pPr lvl="1"/>
            <a:r>
              <a:rPr lang="en-US" dirty="0" smtClean="0"/>
              <a:t>One in which every variable is assigned a solution</a:t>
            </a:r>
          </a:p>
          <a:p>
            <a:r>
              <a:rPr lang="en-US" dirty="0" smtClean="0"/>
              <a:t>Consistent</a:t>
            </a:r>
          </a:p>
          <a:p>
            <a:pPr lvl="1"/>
            <a:r>
              <a:rPr lang="en-US" dirty="0" smtClean="0"/>
              <a:t>One in which no constraints are violated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australia-s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962400"/>
            <a:ext cx="3228045" cy="266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090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formulate a problem as a CSP?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CSP’s are a natural representation of a wide variety of problems</a:t>
            </a:r>
          </a:p>
          <a:p>
            <a:r>
              <a:rPr lang="en-US" dirty="0" smtClean="0"/>
              <a:t>CSP’s are generic – if you have an implementation of one CSP, you can use it to solve different problems</a:t>
            </a:r>
          </a:p>
          <a:p>
            <a:r>
              <a:rPr lang="en-US" dirty="0" smtClean="0"/>
              <a:t>CSP’s are faster problem solvers, as they quickly eliminate a large number of state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8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CSP’s are fast Problem Solvers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SA = </a:t>
            </a:r>
            <a:r>
              <a:rPr lang="en-US" i="1" dirty="0" smtClean="0"/>
              <a:t>Blue</a:t>
            </a:r>
            <a:r>
              <a:rPr lang="en-US" dirty="0" smtClean="0"/>
              <a:t>, none of the other neighbors can be blue</a:t>
            </a:r>
          </a:p>
          <a:p>
            <a:r>
              <a:rPr lang="en-US" dirty="0" smtClean="0"/>
              <a:t>Search Complexity? 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5 </a:t>
            </a:r>
            <a:r>
              <a:rPr lang="en-US" dirty="0" smtClean="0"/>
              <a:t>Next</a:t>
            </a:r>
            <a:r>
              <a:rPr lang="en-US" baseline="30000" dirty="0" smtClean="0"/>
              <a:t> </a:t>
            </a:r>
            <a:r>
              <a:rPr lang="en-US" dirty="0" smtClean="0"/>
              <a:t>States = 243</a:t>
            </a:r>
          </a:p>
          <a:p>
            <a:r>
              <a:rPr lang="en-US" dirty="0" smtClean="0"/>
              <a:t>CSP Complexity?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5</a:t>
            </a:r>
            <a:r>
              <a:rPr lang="en-US" dirty="0" smtClean="0"/>
              <a:t> Next States = 32</a:t>
            </a:r>
          </a:p>
          <a:p>
            <a:endParaRPr lang="en-US" dirty="0"/>
          </a:p>
          <a:p>
            <a:r>
              <a:rPr lang="en-US" dirty="0" smtClean="0"/>
              <a:t>CSP has a reduction of 87%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5" y="3505200"/>
            <a:ext cx="3188088" cy="284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2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Constraint graph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  <a:latin typeface="Calibri" charset="0"/>
              </a:rPr>
              <a:t>Constraint graph: nodes are variables, arcs are constraints</a:t>
            </a:r>
          </a:p>
          <a:p>
            <a:r>
              <a:rPr lang="en-US" sz="2400" dirty="0" smtClean="0">
                <a:latin typeface="Calibri" charset="0"/>
              </a:rPr>
              <a:t>Binary </a:t>
            </a:r>
            <a:r>
              <a:rPr lang="en-US" sz="2400" dirty="0">
                <a:latin typeface="Calibri" charset="0"/>
              </a:rPr>
              <a:t>CSP: each constraint relates two </a:t>
            </a:r>
            <a:r>
              <a:rPr lang="en-US" sz="2400" dirty="0" smtClean="0">
                <a:latin typeface="Calibri" charset="0"/>
              </a:rPr>
              <a:t>variables</a:t>
            </a:r>
            <a:r>
              <a:rPr lang="en-US" sz="2400" dirty="0">
                <a:latin typeface="Calibri" charset="0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F75F1-B346-A243-B130-7DAE8A812B50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7174" name="Picture 4" descr="australia-c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89" y="2895600"/>
            <a:ext cx="36766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29" y="3454900"/>
            <a:ext cx="304358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17638"/>
            <a:ext cx="7086600" cy="4525963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Variables:</a:t>
            </a:r>
          </a:p>
          <a:p>
            <a:pPr marL="457200" lvl="1" indent="0" eaLnBrk="1" hangingPunct="1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i="1" dirty="0" smtClean="0"/>
              <a:t>k </a:t>
            </a:r>
            <a:r>
              <a:rPr lang="en-US" dirty="0" smtClean="0"/>
              <a:t>is the row)</a:t>
            </a:r>
          </a:p>
          <a:p>
            <a:pPr lvl="1" eaLnBrk="1" hangingPunct="1"/>
            <a:r>
              <a:rPr lang="en-US" dirty="0" smtClean="0"/>
              <a:t>Domains:</a:t>
            </a:r>
          </a:p>
          <a:p>
            <a:pPr marL="914400" lvl="2" indent="0">
              <a:buNone/>
            </a:pPr>
            <a:r>
              <a:rPr lang="en-US" dirty="0" smtClean="0"/>
              <a:t>(These are the columns)</a:t>
            </a:r>
          </a:p>
          <a:p>
            <a:pPr lvl="1" eaLnBrk="1" hangingPunct="1"/>
            <a:r>
              <a:rPr lang="en-US" dirty="0" smtClean="0"/>
              <a:t>Constraints:</a:t>
            </a:r>
          </a:p>
          <a:p>
            <a:pPr lvl="1" eaLnBrk="1" hangingPunct="1"/>
            <a:endParaRPr lang="en-US" dirty="0"/>
          </a:p>
          <a:p>
            <a:pPr lvl="3"/>
            <a:r>
              <a:rPr lang="en-US" dirty="0" smtClean="0"/>
              <a:t>Q</a:t>
            </a:r>
            <a:r>
              <a:rPr lang="en-US" baseline="-25000" dirty="0" smtClean="0"/>
              <a:t>i</a:t>
            </a:r>
            <a:r>
              <a:rPr lang="en-US" dirty="0" smtClean="0"/>
              <a:t> !=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(cannot be in the same row)</a:t>
            </a:r>
          </a:p>
          <a:p>
            <a:pPr lvl="3"/>
            <a:r>
              <a:rPr lang="en-US" dirty="0"/>
              <a:t>|Q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j</a:t>
            </a:r>
            <a:r>
              <a:rPr lang="en-US" dirty="0" smtClean="0"/>
              <a:t>| != |</a:t>
            </a:r>
            <a:r>
              <a:rPr lang="en-US" dirty="0" err="1" smtClean="0"/>
              <a:t>i</a:t>
            </a:r>
            <a:r>
              <a:rPr lang="en-US" dirty="0" smtClean="0"/>
              <a:t>-j| (cannot be in the same diagonal)</a:t>
            </a:r>
          </a:p>
          <a:p>
            <a:pPr lvl="3"/>
            <a:endParaRPr lang="en-US" baseline="-25000" dirty="0" smtClean="0"/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67000" y="2096245"/>
            <a:ext cx="296466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38400" y="5715000"/>
            <a:ext cx="3295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86025" y="4572002"/>
            <a:ext cx="33909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590800" y="3124200"/>
            <a:ext cx="147756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6" cstate="print"/>
          <a:srcRect l="75101" b="14342"/>
          <a:stretch>
            <a:fillRect/>
          </a:stretch>
        </p:blipFill>
        <p:spPr bwMode="auto">
          <a:xfrm>
            <a:off x="6292452" y="1600200"/>
            <a:ext cx="178474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949553" y="1752602"/>
            <a:ext cx="296466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43601" y="2209803"/>
            <a:ext cx="308372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949555" y="2667003"/>
            <a:ext cx="308372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949555" y="3128965"/>
            <a:ext cx="308372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314450" y="4491338"/>
            <a:ext cx="14287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295400" y="5638800"/>
            <a:ext cx="10287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514600" y="6172200"/>
            <a:ext cx="4191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8077200" y="1981200"/>
            <a:ext cx="1103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Q1 = 2</a:t>
            </a:r>
          </a:p>
          <a:p>
            <a:r>
              <a:rPr lang="en-US" dirty="0" smtClean="0"/>
              <a:t>Q2 = 4</a:t>
            </a:r>
          </a:p>
          <a:p>
            <a:r>
              <a:rPr lang="en-US" dirty="0" smtClean="0"/>
              <a:t>Q3 = 1</a:t>
            </a:r>
          </a:p>
          <a:p>
            <a:r>
              <a:rPr lang="en-US" dirty="0" smtClean="0"/>
              <a:t>Q4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Constraints: Job-Shop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Scheduling a car assembly: (15 Tasks)</a:t>
            </a:r>
          </a:p>
          <a:p>
            <a:pPr lvl="1"/>
            <a:r>
              <a:rPr lang="en-US" sz="2000" dirty="0" smtClean="0"/>
              <a:t>Install Axles (front and back)</a:t>
            </a:r>
          </a:p>
          <a:p>
            <a:pPr lvl="1"/>
            <a:r>
              <a:rPr lang="en-US" sz="2000" dirty="0" smtClean="0"/>
              <a:t>Install Wheels (4 wheels)</a:t>
            </a:r>
          </a:p>
          <a:p>
            <a:pPr lvl="1"/>
            <a:r>
              <a:rPr lang="en-US" sz="2000" dirty="0" smtClean="0"/>
              <a:t>Tighten nuts for each wheel </a:t>
            </a:r>
          </a:p>
          <a:p>
            <a:pPr lvl="1"/>
            <a:r>
              <a:rPr lang="en-US" sz="2000" dirty="0" smtClean="0"/>
              <a:t>Affix Hubcaps</a:t>
            </a:r>
          </a:p>
          <a:p>
            <a:pPr lvl="1"/>
            <a:r>
              <a:rPr lang="en-US" sz="2000" dirty="0" smtClean="0"/>
              <a:t>Inspect Final assembly</a:t>
            </a:r>
          </a:p>
          <a:p>
            <a:r>
              <a:rPr lang="en-US" dirty="0" smtClean="0"/>
              <a:t>Constraints: Task Dependencies</a:t>
            </a:r>
          </a:p>
          <a:p>
            <a:pPr lvl="1"/>
            <a:r>
              <a:rPr lang="en-US" sz="2400" dirty="0" smtClean="0"/>
              <a:t>e.g. Axels must be installed before wheel</a:t>
            </a:r>
          </a:p>
          <a:p>
            <a:pPr lvl="1"/>
            <a:r>
              <a:rPr lang="en-US" sz="2400" dirty="0" smtClean="0"/>
              <a:t>e.g. All assemble must be done before final inspection</a:t>
            </a:r>
          </a:p>
          <a:p>
            <a:pPr lvl="1"/>
            <a:r>
              <a:rPr lang="en-US" sz="2400" dirty="0" smtClean="0"/>
              <a:t>e.g. </a:t>
            </a:r>
            <a:r>
              <a:rPr lang="en-US" sz="2400" dirty="0" err="1" smtClean="0"/>
              <a:t>Axle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+ 10 &lt;= </a:t>
            </a:r>
            <a:r>
              <a:rPr lang="en-US" sz="2400" dirty="0" err="1" smtClean="0"/>
              <a:t>Wheel</a:t>
            </a:r>
            <a:r>
              <a:rPr lang="en-US" sz="2400" baseline="-25000" dirty="0" err="1" smtClean="0"/>
              <a:t>RF</a:t>
            </a:r>
            <a:r>
              <a:rPr lang="en-US" sz="2400" baseline="-25000" dirty="0" smtClean="0"/>
              <a:t> </a:t>
            </a:r>
          </a:p>
          <a:p>
            <a:pPr lvl="1"/>
            <a:r>
              <a:rPr lang="en-US" sz="2400" dirty="0" smtClean="0"/>
              <a:t>(Front Axel + 10 minutes &lt;= Rear Front wheel)</a:t>
            </a:r>
          </a:p>
          <a:p>
            <a:pPr lvl="1"/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0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7" y="2227859"/>
            <a:ext cx="303847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57750" y="1524000"/>
            <a:ext cx="30861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Each </a:t>
            </a:r>
            <a:r>
              <a:rPr lang="en-US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(open) </a:t>
            </a: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square</a:t>
            </a:r>
          </a:p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742950" lvl="1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{</a:t>
            </a:r>
            <a:r>
              <a:rPr lang="en-US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1,2,…,9</a:t>
            </a: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}</a:t>
            </a:r>
          </a:p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Constraints:</a:t>
            </a:r>
            <a:endParaRPr lang="en-US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314450" y="1503959"/>
            <a:ext cx="20574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3713560" y="3104159"/>
            <a:ext cx="686990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143250" y="1580159"/>
            <a:ext cx="1143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374872" y="4261247"/>
            <a:ext cx="2835875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i="1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374873" y="3784006"/>
            <a:ext cx="320481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i="1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5374874" y="4718447"/>
            <a:ext cx="3094484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i="1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953000" y="5562600"/>
            <a:ext cx="3733800" cy="707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(or can have a bunch of pairwise inequality constraints)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72400" y="1371600"/>
            <a:ext cx="1219201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How many Variables, Domains and Constraints?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79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Variations of CSP Formalisms</a:t>
            </a:r>
            <a:endParaRPr lang="en-US" dirty="0">
              <a:latin typeface="Calibri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ea typeface="+mn-ea"/>
                <a:cs typeface="+mn-cs"/>
              </a:rPr>
              <a:t>Variables: Discrete </a:t>
            </a:r>
            <a:r>
              <a:rPr lang="en-US" sz="2400" dirty="0" err="1" smtClean="0">
                <a:ea typeface="+mn-ea"/>
                <a:cs typeface="+mn-cs"/>
              </a:rPr>
              <a:t>vs</a:t>
            </a:r>
            <a:r>
              <a:rPr lang="en-US" sz="2400" dirty="0" smtClean="0">
                <a:ea typeface="+mn-ea"/>
                <a:cs typeface="+mn-cs"/>
              </a:rPr>
              <a:t> </a:t>
            </a:r>
            <a:r>
              <a:rPr lang="en-US" sz="2400" dirty="0" smtClean="0"/>
              <a:t>Continuous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 smtClean="0"/>
              <a:t>Map coloring?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/>
              <a:t>N-Queens?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/>
              <a:t>Scheduling?</a:t>
            </a:r>
            <a:endParaRPr lang="en-US" sz="2000" i="1" dirty="0" smtClean="0"/>
          </a:p>
          <a:p>
            <a:pPr fontAlgn="auto">
              <a:lnSpc>
                <a:spcPct val="11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/>
              <a:t>Domains: Finite </a:t>
            </a:r>
            <a:r>
              <a:rPr lang="en-US" sz="2400" dirty="0" err="1" smtClean="0"/>
              <a:t>vs</a:t>
            </a:r>
            <a:r>
              <a:rPr lang="en-US" sz="2400" dirty="0" smtClean="0"/>
              <a:t> Infinite </a:t>
            </a:r>
          </a:p>
          <a:p>
            <a:pPr lvl="1">
              <a:lnSpc>
                <a:spcPct val="110000"/>
              </a:lnSpc>
              <a:buFont typeface="Arial"/>
              <a:buChar char="•"/>
              <a:defRPr/>
            </a:pPr>
            <a:r>
              <a:rPr lang="en-US" sz="2000" dirty="0" smtClean="0"/>
              <a:t>Map </a:t>
            </a:r>
            <a:r>
              <a:rPr lang="en-US" sz="2000" dirty="0"/>
              <a:t>coloring?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N-Queens?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Scheduling?</a:t>
            </a:r>
            <a:endParaRPr lang="en-US" sz="20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12ACD9-9DDE-3B44-B485-E65BEEF40DC0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Variations of CSP Formalisms</a:t>
            </a:r>
            <a:endParaRPr lang="en-US" dirty="0">
              <a:latin typeface="Calibri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Discrete variables and Finite Domains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i="1" dirty="0" smtClean="0">
                <a:ea typeface="+mn-ea"/>
              </a:rPr>
              <a:t>n:</a:t>
            </a:r>
            <a:r>
              <a:rPr lang="en-US" sz="2200" dirty="0" smtClean="0">
                <a:ea typeface="+mn-ea"/>
              </a:rPr>
              <a:t> variables, d: domain 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i="1" dirty="0" smtClean="0"/>
              <a:t>How many assignments? 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i="1" dirty="0" smtClean="0">
                <a:ea typeface="+mn-ea"/>
              </a:rPr>
              <a:t>O(</a:t>
            </a:r>
            <a:r>
              <a:rPr lang="en-US" sz="2200" i="1" dirty="0" err="1" smtClean="0">
                <a:ea typeface="+mn-ea"/>
              </a:rPr>
              <a:t>d</a:t>
            </a:r>
            <a:r>
              <a:rPr lang="en-US" sz="2200" i="1" baseline="30000" dirty="0" err="1" smtClean="0">
                <a:ea typeface="+mn-ea"/>
              </a:rPr>
              <a:t>n</a:t>
            </a:r>
            <a:r>
              <a:rPr lang="en-US" sz="2200" i="1" dirty="0" smtClean="0">
                <a:ea typeface="+mn-ea"/>
              </a:rPr>
              <a:t>) </a:t>
            </a:r>
            <a:r>
              <a:rPr lang="en-US" sz="2200" dirty="0" smtClean="0">
                <a:ea typeface="+mn-ea"/>
              </a:rPr>
              <a:t>complete assignments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ea typeface="+mn-ea"/>
              </a:rPr>
              <a:t>Discrete Variables and Infinite domains: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dirty="0" smtClean="0">
                <a:ea typeface="+mn-ea"/>
              </a:rPr>
              <a:t>integers, strings, etc.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dirty="0" smtClean="0">
                <a:ea typeface="+mn-ea"/>
              </a:rPr>
              <a:t>e.g., job scheduling, variables are start/end days for each job</a:t>
            </a:r>
          </a:p>
          <a:p>
            <a:pPr lvl="1">
              <a:lnSpc>
                <a:spcPct val="110000"/>
              </a:lnSpc>
              <a:buFont typeface="Lucida Grande"/>
              <a:buChar char="-"/>
              <a:defRPr/>
            </a:pPr>
            <a:r>
              <a:rPr lang="en-US" sz="2200" dirty="0" smtClean="0">
                <a:ea typeface="+mn-ea"/>
              </a:rPr>
              <a:t>need a constraint language, e.g., </a:t>
            </a:r>
            <a:r>
              <a:rPr lang="en-US" sz="2200" i="1" dirty="0" smtClean="0">
                <a:ea typeface="+mn-ea"/>
              </a:rPr>
              <a:t>StartJob</a:t>
            </a:r>
            <a:r>
              <a:rPr lang="en-US" sz="2200" i="1" baseline="-25000" dirty="0" smtClean="0">
                <a:ea typeface="+mn-ea"/>
              </a:rPr>
              <a:t>1</a:t>
            </a:r>
            <a:r>
              <a:rPr lang="en-US" sz="2200" i="1" dirty="0" smtClean="0">
                <a:ea typeface="+mn-ea"/>
              </a:rPr>
              <a:t> + 5 </a:t>
            </a:r>
            <a:r>
              <a:rPr lang="en-US" sz="2200" i="1" dirty="0" smtClean="0">
                <a:ea typeface="+mn-ea"/>
                <a:cs typeface="Arial" charset="0"/>
              </a:rPr>
              <a:t>≤ </a:t>
            </a:r>
            <a:r>
              <a:rPr lang="en-US" sz="2200" i="1" dirty="0" smtClean="0">
                <a:ea typeface="+mn-ea"/>
              </a:rPr>
              <a:t>StartJob</a:t>
            </a:r>
            <a:r>
              <a:rPr lang="en-US" sz="2200" i="1" baseline="-25000" dirty="0" smtClean="0">
                <a:ea typeface="+mn-ea"/>
              </a:rPr>
              <a:t>3</a:t>
            </a:r>
            <a:endParaRPr lang="en-US" sz="1800" i="1" dirty="0" smtClean="0">
              <a:ea typeface="+mn-ea"/>
            </a:endParaRPr>
          </a:p>
          <a:p>
            <a:pPr fontAlgn="auto">
              <a:lnSpc>
                <a:spcPct val="11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Continuous variables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e.g., start/end times for Hubble Space Telescope observations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linear constraints solvable in polynomial time by linear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12ACD9-9DDE-3B44-B485-E65BEEF40DC0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Varieties of constraints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0000"/>
                </a:solidFill>
                <a:ea typeface="+mn-ea"/>
                <a:cs typeface="+mn-cs"/>
              </a:rPr>
              <a:t>Unary constraints involve a single variable,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</a:rPr>
              <a:t>e.g., SA 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Arial" charset="0"/>
              </a:rPr>
              <a:t>≠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 green</a:t>
            </a:r>
            <a:endParaRPr lang="en-US" sz="2800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0000"/>
                </a:solidFill>
                <a:ea typeface="+mn-ea"/>
                <a:cs typeface="+mn-cs"/>
              </a:rPr>
              <a:t>Binary constraints involve pairs of variables,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</a:rPr>
              <a:t>e.g., SA 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Arial" charset="0"/>
              </a:rPr>
              <a:t>≠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 WA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rgbClr val="000000"/>
                </a:solidFill>
                <a:ea typeface="+mn-ea"/>
                <a:cs typeface="+mn-cs"/>
              </a:rPr>
              <a:t>Higher-order (Global Constraint) constraints involve 3 or more variables,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</a:rPr>
              <a:t>e.g., </a:t>
            </a:r>
            <a:r>
              <a:rPr lang="en-US" sz="2400" i="1" dirty="0" err="1" smtClean="0">
                <a:solidFill>
                  <a:srgbClr val="000000"/>
                </a:solidFill>
                <a:ea typeface="+mn-ea"/>
              </a:rPr>
              <a:t>alldiff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 in Sudoku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</a:rPr>
              <a:t>e.g.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</a:rPr>
              <a:t>cryptarithmetic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 column constraints</a:t>
            </a:r>
            <a:r>
              <a:rPr lang="en-US" sz="2400" dirty="0" smtClean="0">
                <a:ea typeface="+mn-ea"/>
              </a:rPr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F80F16-BCDF-0C47-8F41-DA0178CCA4E3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4" descr="australia-cs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3" t="13034" r="4905"/>
          <a:stretch/>
        </p:blipFill>
        <p:spPr bwMode="auto">
          <a:xfrm>
            <a:off x="6513165" y="4038600"/>
            <a:ext cx="2438400" cy="221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Assignment P0 – How many did it?</a:t>
            </a:r>
          </a:p>
          <a:p>
            <a:r>
              <a:rPr lang="en-US" dirty="0" smtClean="0"/>
              <a:t>Project 1 - How many started it?</a:t>
            </a:r>
          </a:p>
          <a:p>
            <a:pPr lvl="1"/>
            <a:r>
              <a:rPr lang="en-US" dirty="0" smtClean="0"/>
              <a:t>If you have not started it, please start now</a:t>
            </a:r>
          </a:p>
          <a:p>
            <a:pPr lvl="1"/>
            <a:r>
              <a:rPr lang="en-US" dirty="0" smtClean="0"/>
              <a:t>Submission details to follow next week</a:t>
            </a:r>
          </a:p>
          <a:p>
            <a:r>
              <a:rPr lang="en-US" dirty="0" smtClean="0"/>
              <a:t>Last week’s in-class </a:t>
            </a:r>
            <a:r>
              <a:rPr lang="en-US" dirty="0"/>
              <a:t>a</a:t>
            </a:r>
            <a:r>
              <a:rPr lang="en-US" dirty="0" smtClean="0"/>
              <a:t>ssignment – Will be graded and handed back to you next week</a:t>
            </a:r>
          </a:p>
          <a:p>
            <a:pPr lvl="1"/>
            <a:r>
              <a:rPr lang="en-US" dirty="0" smtClean="0"/>
              <a:t>If you are not happy with your performance, don</a:t>
            </a:r>
            <a:r>
              <a:rPr lang="fr-FR" dirty="0" smtClean="0"/>
              <a:t>’</a:t>
            </a:r>
            <a:r>
              <a:rPr lang="en-US" dirty="0" smtClean="0"/>
              <a:t>t worry, I will drop your lowest scoring assignment</a:t>
            </a:r>
          </a:p>
          <a:p>
            <a:pPr lvl="1"/>
            <a:r>
              <a:rPr lang="en-US" dirty="0" smtClean="0"/>
              <a:t>You will have several opportunities to earn extra credit</a:t>
            </a:r>
          </a:p>
          <a:p>
            <a:pPr lvl="1"/>
            <a:r>
              <a:rPr lang="en-US" dirty="0" smtClean="0"/>
              <a:t>If you have questions about how your assignment was graded, contact me </a:t>
            </a:r>
          </a:p>
          <a:p>
            <a:r>
              <a:rPr lang="en-US" dirty="0" smtClean="0"/>
              <a:t>Today – We have a take home assignment for “Extra credit”. Please submit your assignment using </a:t>
            </a:r>
            <a:r>
              <a:rPr lang="en-US" dirty="0" err="1" smtClean="0"/>
              <a:t>Gradescope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8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3657600"/>
            <a:ext cx="8570913" cy="3055938"/>
          </a:xfrm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 smtClean="0">
                <a:solidFill>
                  <a:schemeClr val="accent2"/>
                </a:solidFill>
                <a:ea typeface="+mn-ea"/>
                <a:cs typeface="+mn-cs"/>
              </a:rPr>
              <a:t>Variables</a:t>
            </a:r>
            <a:r>
              <a:rPr lang="en-US" sz="2600" dirty="0" smtClean="0">
                <a:ea typeface="+mn-ea"/>
                <a:cs typeface="+mn-cs"/>
              </a:rPr>
              <a:t>:</a:t>
            </a:r>
            <a:r>
              <a:rPr lang="en-US" sz="2600" i="1" dirty="0" smtClean="0">
                <a:ea typeface="+mn-ea"/>
                <a:cs typeface="+mn-cs"/>
              </a:rPr>
              <a:t> F T U W R O X</a:t>
            </a:r>
            <a:r>
              <a:rPr lang="en-US" sz="2600" i="1" baseline="-25000" dirty="0" smtClean="0">
                <a:ea typeface="+mn-ea"/>
                <a:cs typeface="+mn-cs"/>
              </a:rPr>
              <a:t>1</a:t>
            </a:r>
            <a:r>
              <a:rPr lang="en-US" sz="2600" i="1" dirty="0" smtClean="0">
                <a:ea typeface="+mn-ea"/>
                <a:cs typeface="+mn-cs"/>
              </a:rPr>
              <a:t> X</a:t>
            </a:r>
            <a:r>
              <a:rPr lang="en-US" sz="2600" i="1" baseline="-25000" dirty="0" smtClean="0">
                <a:ea typeface="+mn-ea"/>
                <a:cs typeface="+mn-cs"/>
              </a:rPr>
              <a:t>2 </a:t>
            </a:r>
            <a:r>
              <a:rPr lang="en-US" sz="2600" i="1" dirty="0" smtClean="0">
                <a:ea typeface="+mn-ea"/>
                <a:cs typeface="+mn-cs"/>
              </a:rPr>
              <a:t>X</a:t>
            </a:r>
            <a:r>
              <a:rPr lang="en-US" sz="2600" i="1" baseline="-25000" dirty="0" smtClean="0">
                <a:ea typeface="+mn-ea"/>
                <a:cs typeface="+mn-cs"/>
              </a:rPr>
              <a:t>3</a:t>
            </a:r>
            <a:endParaRPr lang="en-US" sz="2600" i="1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 smtClean="0">
                <a:solidFill>
                  <a:schemeClr val="accent2"/>
                </a:solidFill>
                <a:ea typeface="+mn-ea"/>
                <a:cs typeface="+mn-cs"/>
              </a:rPr>
              <a:t>Domains</a:t>
            </a:r>
            <a:r>
              <a:rPr lang="en-US" sz="2600" dirty="0" smtClean="0">
                <a:ea typeface="+mn-ea"/>
                <a:cs typeface="+mn-cs"/>
              </a:rPr>
              <a:t>: {</a:t>
            </a:r>
            <a:r>
              <a:rPr lang="en-US" sz="2600" i="1" dirty="0" smtClean="0">
                <a:ea typeface="+mn-ea"/>
                <a:cs typeface="+mn-cs"/>
              </a:rPr>
              <a:t>0, 1, 2, 3, 4, 5, 6, 7, 8, 9</a:t>
            </a:r>
            <a:r>
              <a:rPr lang="en-US" sz="2600" dirty="0" smtClean="0">
                <a:ea typeface="+mn-ea"/>
                <a:cs typeface="+mn-cs"/>
              </a:rPr>
              <a:t>}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 smtClean="0">
                <a:solidFill>
                  <a:schemeClr val="accent2"/>
                </a:solidFill>
                <a:ea typeface="+mn-ea"/>
                <a:cs typeface="+mn-cs"/>
              </a:rPr>
              <a:t>Constraints</a:t>
            </a:r>
            <a:r>
              <a:rPr lang="en-US" sz="2600" dirty="0" smtClean="0">
                <a:ea typeface="+mn-ea"/>
                <a:cs typeface="+mn-cs"/>
              </a:rPr>
              <a:t>: </a:t>
            </a:r>
            <a:r>
              <a:rPr lang="en-US" sz="2600" i="1" dirty="0" err="1" smtClean="0">
                <a:ea typeface="+mn-ea"/>
                <a:cs typeface="+mn-cs"/>
              </a:rPr>
              <a:t>Alldiff</a:t>
            </a:r>
            <a:r>
              <a:rPr lang="en-US" sz="2600" i="1" dirty="0" smtClean="0">
                <a:ea typeface="+mn-ea"/>
                <a:cs typeface="+mn-cs"/>
              </a:rPr>
              <a:t> (F,T,U,W,R,O)</a:t>
            </a:r>
            <a:endParaRPr lang="en-US" sz="2600" dirty="0" smtClean="0">
              <a:ea typeface="+mn-ea"/>
              <a:cs typeface="+mn-cs"/>
            </a:endParaRP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i="1" dirty="0" smtClean="0">
                <a:ea typeface="+mn-ea"/>
              </a:rPr>
              <a:t>O + O = R + 10 </a:t>
            </a:r>
            <a:r>
              <a:rPr lang="en-US" sz="2200" i="1" dirty="0" smtClean="0">
                <a:latin typeface="Arial"/>
                <a:ea typeface="+mn-ea"/>
                <a:cs typeface="Arial" charset="0"/>
              </a:rPr>
              <a:t>· </a:t>
            </a:r>
            <a:r>
              <a:rPr lang="en-US" sz="2200" i="1" dirty="0" smtClean="0">
                <a:ea typeface="+mn-ea"/>
              </a:rPr>
              <a:t>X</a:t>
            </a:r>
            <a:r>
              <a:rPr lang="en-US" sz="2200" i="1" baseline="-25000" dirty="0" smtClean="0">
                <a:ea typeface="+mn-ea"/>
              </a:rPr>
              <a:t>1</a:t>
            </a:r>
            <a:endParaRPr lang="en-US" sz="2200" i="1" dirty="0" smtClean="0">
              <a:ea typeface="+mn-ea"/>
            </a:endParaRP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i="1" dirty="0" smtClean="0">
                <a:ea typeface="+mn-ea"/>
              </a:rPr>
              <a:t>X</a:t>
            </a:r>
            <a:r>
              <a:rPr lang="en-US" sz="2200" i="1" baseline="-25000" dirty="0" smtClean="0">
                <a:ea typeface="+mn-ea"/>
              </a:rPr>
              <a:t>1</a:t>
            </a:r>
            <a:r>
              <a:rPr lang="en-US" sz="2200" i="1" dirty="0" smtClean="0">
                <a:ea typeface="+mn-ea"/>
              </a:rPr>
              <a:t> + W + W = U + 10 </a:t>
            </a:r>
            <a:r>
              <a:rPr lang="en-US" sz="2200" i="1" dirty="0" smtClean="0">
                <a:latin typeface="Arial"/>
                <a:ea typeface="+mn-ea"/>
                <a:cs typeface="Arial" charset="0"/>
              </a:rPr>
              <a:t>·</a:t>
            </a:r>
            <a:r>
              <a:rPr lang="en-US" sz="2200" i="1" dirty="0" smtClean="0">
                <a:ea typeface="+mn-ea"/>
              </a:rPr>
              <a:t> X</a:t>
            </a:r>
            <a:r>
              <a:rPr lang="en-US" sz="2200" i="1" baseline="-25000" dirty="0" smtClean="0">
                <a:ea typeface="+mn-ea"/>
              </a:rPr>
              <a:t>2</a:t>
            </a:r>
            <a:endParaRPr lang="en-US" sz="2200" i="1" dirty="0" smtClean="0">
              <a:ea typeface="+mn-ea"/>
            </a:endParaRP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i="1" dirty="0" smtClean="0">
                <a:ea typeface="+mn-ea"/>
              </a:rPr>
              <a:t>X</a:t>
            </a:r>
            <a:r>
              <a:rPr lang="en-US" sz="2200" i="1" baseline="-25000" dirty="0" smtClean="0">
                <a:ea typeface="+mn-ea"/>
              </a:rPr>
              <a:t>2</a:t>
            </a:r>
            <a:r>
              <a:rPr lang="en-US" sz="2200" i="1" dirty="0" smtClean="0">
                <a:ea typeface="+mn-ea"/>
              </a:rPr>
              <a:t> + T + T </a:t>
            </a:r>
            <a:r>
              <a:rPr lang="en-US" sz="2200" dirty="0" smtClean="0">
                <a:ea typeface="+mn-ea"/>
              </a:rPr>
              <a:t>= </a:t>
            </a:r>
            <a:r>
              <a:rPr lang="en-US" sz="2200" i="1" dirty="0" smtClean="0">
                <a:ea typeface="+mn-ea"/>
              </a:rPr>
              <a:t>O + 10 </a:t>
            </a:r>
            <a:r>
              <a:rPr lang="en-US" sz="2200" i="1" dirty="0" smtClean="0">
                <a:latin typeface="Arial"/>
                <a:ea typeface="+mn-ea"/>
                <a:cs typeface="Arial" charset="0"/>
              </a:rPr>
              <a:t>·</a:t>
            </a:r>
            <a:r>
              <a:rPr lang="en-US" sz="2200" i="1" dirty="0" smtClean="0">
                <a:ea typeface="+mn-ea"/>
              </a:rPr>
              <a:t> X</a:t>
            </a:r>
            <a:r>
              <a:rPr lang="en-US" sz="2200" i="1" baseline="-25000" dirty="0" smtClean="0">
                <a:ea typeface="+mn-ea"/>
              </a:rPr>
              <a:t>3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i="1" dirty="0" smtClean="0">
                <a:ea typeface="+mn-ea"/>
              </a:rPr>
              <a:t>X</a:t>
            </a:r>
            <a:r>
              <a:rPr lang="en-US" sz="2200" i="1" baseline="-25000" dirty="0" smtClean="0">
                <a:ea typeface="+mn-ea"/>
              </a:rPr>
              <a:t>3</a:t>
            </a:r>
            <a:r>
              <a:rPr lang="en-US" sz="2200" dirty="0" smtClean="0">
                <a:ea typeface="+mn-ea"/>
              </a:rPr>
              <a:t> = </a:t>
            </a:r>
            <a:r>
              <a:rPr lang="en-US" sz="2200" i="1" dirty="0" smtClean="0">
                <a:ea typeface="+mn-ea"/>
              </a:rPr>
              <a:t>F</a:t>
            </a:r>
            <a:r>
              <a:rPr lang="en-US" sz="2200" dirty="0" smtClean="0">
                <a:ea typeface="+mn-ea"/>
              </a:rPr>
              <a:t>, </a:t>
            </a:r>
            <a:r>
              <a:rPr lang="en-US" sz="2200" i="1" dirty="0" smtClean="0">
                <a:ea typeface="+mn-ea"/>
              </a:rPr>
              <a:t>T </a:t>
            </a:r>
            <a:r>
              <a:rPr lang="en-US" sz="2200" dirty="0" smtClean="0">
                <a:ea typeface="+mn-ea"/>
                <a:cs typeface="Arial" charset="0"/>
              </a:rPr>
              <a:t>≠</a:t>
            </a:r>
            <a:r>
              <a:rPr lang="en-US" sz="2200" dirty="0" smtClean="0">
                <a:ea typeface="+mn-ea"/>
              </a:rPr>
              <a:t> 0, </a:t>
            </a:r>
            <a:r>
              <a:rPr lang="en-US" sz="2200" i="1" dirty="0" smtClean="0">
                <a:ea typeface="+mn-ea"/>
              </a:rPr>
              <a:t>F</a:t>
            </a:r>
            <a:r>
              <a:rPr lang="en-US" sz="2200" dirty="0" smtClean="0">
                <a:ea typeface="+mn-ea"/>
              </a:rPr>
              <a:t> </a:t>
            </a:r>
            <a:r>
              <a:rPr lang="en-US" sz="2200" dirty="0" smtClean="0">
                <a:ea typeface="+mn-ea"/>
                <a:cs typeface="Arial" charset="0"/>
              </a:rPr>
              <a:t>≠</a:t>
            </a:r>
            <a:r>
              <a:rPr lang="en-US" sz="2200" dirty="0" smtClean="0">
                <a:ea typeface="+mn-ea"/>
              </a:rPr>
              <a:t> 0</a:t>
            </a:r>
            <a:endParaRPr lang="en-US" sz="2000" dirty="0" smtClean="0">
              <a:ea typeface="+mn-ea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6BC1E-06D3-F947-9204-ECF6AC67EB56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10246" name="Picture 5" descr="cryptarithme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587313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</a:t>
            </a:r>
            <a:r>
              <a:rPr lang="en-US" dirty="0" err="1" smtClean="0"/>
              <a:t>Hypergraph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Nodes – Circles</a:t>
            </a:r>
          </a:p>
          <a:p>
            <a:r>
              <a:rPr lang="en-US" dirty="0" smtClean="0"/>
              <a:t>Hyper nodes – Square (represent </a:t>
            </a:r>
            <a:r>
              <a:rPr lang="en-US" i="1" dirty="0" smtClean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constraints)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 descr="cryptarithme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587313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33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Graph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transforming an n-</a:t>
            </a:r>
            <a:r>
              <a:rPr lang="en-US" dirty="0" err="1" smtClean="0"/>
              <a:t>ary</a:t>
            </a:r>
            <a:r>
              <a:rPr lang="en-US" dirty="0" smtClean="0"/>
              <a:t> relation into a binary relation</a:t>
            </a:r>
          </a:p>
          <a:p>
            <a:r>
              <a:rPr lang="en-US" dirty="0" smtClean="0"/>
              <a:t>This is however not preferred – why?</a:t>
            </a:r>
          </a:p>
          <a:p>
            <a:pPr lvl="1"/>
            <a:r>
              <a:rPr lang="en-US" dirty="0" smtClean="0"/>
              <a:t>Less error prone and easier to implement global constraints like </a:t>
            </a:r>
            <a:r>
              <a:rPr lang="en-US" i="1" dirty="0" err="1" smtClean="0"/>
              <a:t>alldiff</a:t>
            </a:r>
            <a:endParaRPr lang="en-US" i="1" dirty="0" smtClean="0"/>
          </a:p>
          <a:p>
            <a:pPr lvl="1"/>
            <a:r>
              <a:rPr lang="en-US" dirty="0" smtClean="0"/>
              <a:t>Special complex algorithms for higher order constraints that might not be available for lower order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Preference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They are not required constraints, but preferred constraints</a:t>
            </a:r>
          </a:p>
          <a:p>
            <a:pPr lvl="1"/>
            <a:r>
              <a:rPr lang="en-US" dirty="0" smtClean="0"/>
              <a:t>e.g. avoiding toll roads is not required, but preferred</a:t>
            </a:r>
          </a:p>
          <a:p>
            <a:r>
              <a:rPr lang="en-US" dirty="0" smtClean="0"/>
              <a:t>Encoded as costs on individual variable assignments. Higher costs make a more expensive path and is not preferred</a:t>
            </a:r>
          </a:p>
          <a:p>
            <a:r>
              <a:rPr lang="en-US" dirty="0" smtClean="0"/>
              <a:t>We want our </a:t>
            </a:r>
            <a:r>
              <a:rPr lang="en-US" dirty="0" smtClean="0">
                <a:solidFill>
                  <a:srgbClr val="FF0000"/>
                </a:solidFill>
              </a:rPr>
              <a:t>Objective Function</a:t>
            </a:r>
            <a:r>
              <a:rPr lang="en-US" dirty="0" smtClean="0"/>
              <a:t> to reduce the overall costs</a:t>
            </a:r>
          </a:p>
          <a:p>
            <a:r>
              <a:rPr lang="en-US" dirty="0" smtClean="0"/>
              <a:t>This is the </a:t>
            </a:r>
            <a:r>
              <a:rPr lang="en-US" dirty="0" smtClean="0">
                <a:solidFill>
                  <a:srgbClr val="FF0000"/>
                </a:solidFill>
              </a:rPr>
              <a:t>Constraint Optimization 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49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400" y="2971800"/>
            <a:ext cx="4300977" cy="2549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48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CSPs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1524416"/>
            <a:ext cx="6649640" cy="4628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62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85749" y="1447799"/>
            <a:ext cx="4639581" cy="484095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2800" dirty="0" smtClean="0"/>
              <a:t>States </a:t>
            </a:r>
            <a:r>
              <a:rPr lang="en-US" sz="2800" dirty="0"/>
              <a:t>defined by the values assigned so far (partial assignments)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Initial state: </a:t>
            </a:r>
          </a:p>
          <a:p>
            <a:pPr lvl="2">
              <a:lnSpc>
                <a:spcPct val="120000"/>
              </a:lnSpc>
            </a:pPr>
            <a:r>
              <a:rPr lang="en-US" sz="2100" dirty="0" smtClean="0"/>
              <a:t>the </a:t>
            </a:r>
            <a:r>
              <a:rPr lang="en-US" sz="2100" dirty="0"/>
              <a:t>empty assignment, {}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Goal test: the current assignment is complete and satisfies all </a:t>
            </a:r>
            <a:r>
              <a:rPr lang="en-US" sz="2400" dirty="0" smtClean="0"/>
              <a:t>constraints</a:t>
            </a:r>
            <a:endParaRPr lang="en-US" sz="2800" dirty="0"/>
          </a:p>
          <a:p>
            <a:pPr eaLnBrk="1" hangingPunct="1">
              <a:lnSpc>
                <a:spcPct val="120000"/>
              </a:lnSpc>
            </a:pPr>
            <a:r>
              <a:rPr lang="en-US" sz="2800" dirty="0" smtClean="0"/>
              <a:t>We’ll </a:t>
            </a:r>
            <a:r>
              <a:rPr lang="en-US" sz="2800" dirty="0"/>
              <a:t>start with the </a:t>
            </a:r>
            <a:r>
              <a:rPr lang="en-US" sz="2800" dirty="0" smtClean="0"/>
              <a:t>straightforward, </a:t>
            </a:r>
            <a:r>
              <a:rPr lang="en-US" sz="2800" dirty="0"/>
              <a:t>naïve approach, then improve </a:t>
            </a:r>
            <a:r>
              <a:rPr lang="en-US" sz="2800" dirty="0" smtClean="0"/>
              <a:t>it</a:t>
            </a: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1545126"/>
            <a:ext cx="4019682" cy="41693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33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</a:t>
            </a:r>
            <a:r>
              <a:rPr lang="en-US" sz="2800" dirty="0" smtClean="0"/>
              <a:t>?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</a:t>
            </a:r>
            <a:r>
              <a:rPr lang="en-US" sz="2800" dirty="0" smtClean="0"/>
              <a:t>?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3124200" y="3200400"/>
            <a:ext cx="2628901" cy="303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354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Naïve Solution: Apply BFS, DFS, A*…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0800000" flipV="1">
            <a:off x="457200" y="5257800"/>
            <a:ext cx="8229600" cy="1295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How many leaf nodes are expanded in the words case?</a:t>
            </a:r>
          </a:p>
          <a:p>
            <a:pPr>
              <a:buFontTx/>
              <a:buChar char="-"/>
            </a:pPr>
            <a:r>
              <a:rPr lang="en-US" dirty="0" smtClean="0"/>
              <a:t>How many Variables?</a:t>
            </a:r>
          </a:p>
          <a:p>
            <a:pPr>
              <a:buFontTx/>
              <a:buChar char="-"/>
            </a:pPr>
            <a:r>
              <a:rPr lang="en-US" dirty="0" smtClean="0"/>
              <a:t>How many Domains?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Screen Shot 2016-09-20 at 10.13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143000"/>
            <a:ext cx="3962400" cy="40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9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2" y="1752602"/>
            <a:ext cx="54863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20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Search: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Uninformed </a:t>
            </a:r>
            <a:r>
              <a:rPr lang="en-US" dirty="0" smtClean="0"/>
              <a:t>Search</a:t>
            </a:r>
          </a:p>
          <a:p>
            <a:pPr marL="742950" lvl="2" indent="-342900"/>
            <a:r>
              <a:rPr lang="en-US" dirty="0"/>
              <a:t>DFS, BFS, UCS, Iterative Deepening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Informed </a:t>
            </a:r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Best </a:t>
            </a:r>
            <a:r>
              <a:rPr lang="en-US" dirty="0" smtClean="0"/>
              <a:t>First Search</a:t>
            </a:r>
          </a:p>
          <a:p>
            <a:pPr lvl="1"/>
            <a:r>
              <a:rPr lang="en-US" dirty="0" smtClean="0"/>
              <a:t>Greedy Best First Search</a:t>
            </a:r>
          </a:p>
          <a:p>
            <a:pPr lvl="1"/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5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term </a:t>
            </a:r>
            <a:r>
              <a:rPr lang="en-US" dirty="0" smtClean="0">
                <a:solidFill>
                  <a:srgbClr val="FF0000"/>
                </a:solidFill>
              </a:rPr>
              <a:t>Backtracking Search </a:t>
            </a:r>
            <a:r>
              <a:rPr lang="en-US" dirty="0" smtClean="0"/>
              <a:t>is used for a depth-first search that chooses values for one variable at a time and backtracks when a variable has no legal values left to assign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8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371600"/>
            <a:ext cx="7372350" cy="4953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</a:t>
            </a:r>
            <a:r>
              <a:rPr lang="en-US" sz="2400" i="1" dirty="0" smtClean="0"/>
              <a:t>search</a:t>
            </a: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9634" y="4842826"/>
            <a:ext cx="2380650" cy="1856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348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3236" y="1447801"/>
            <a:ext cx="873919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3401686" y="1474414"/>
            <a:ext cx="2884815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2769675" y="1474414"/>
            <a:ext cx="3400985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117492" y="1483378"/>
            <a:ext cx="4050787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702" y="3962401"/>
            <a:ext cx="3428999" cy="2673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6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5334002"/>
            <a:ext cx="6172200" cy="639763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sz="2400" dirty="0"/>
              <a:t>Backtracking = DFS + variable-ordering + fail-on-</a:t>
            </a:r>
            <a:r>
              <a:rPr lang="en-US" sz="2400" dirty="0" smtClean="0"/>
              <a:t>violation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7350" y="1295401"/>
            <a:ext cx="588645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21875" r="13281" b="29167"/>
          <a:stretch>
            <a:fillRect/>
          </a:stretch>
        </p:blipFill>
        <p:spPr bwMode="auto">
          <a:xfrm>
            <a:off x="609600" y="1143000"/>
            <a:ext cx="7848600" cy="414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033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Coloring – Backtracking</a:t>
            </a:r>
            <a:endParaRPr lang="en-US" dirty="0"/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321" y="1143000"/>
            <a:ext cx="63093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646238"/>
            <a:ext cx="6172200" cy="4525963"/>
          </a:xfrm>
        </p:spPr>
        <p:txBody>
          <a:bodyPr>
            <a:normAutofit/>
          </a:bodyPr>
          <a:lstStyle/>
          <a:p>
            <a:pPr lvl="1" eaLnBrk="1" hangingPunct="1"/>
            <a:r>
              <a:rPr lang="en-US" sz="2400" dirty="0" smtClean="0"/>
              <a:t>Which </a:t>
            </a:r>
            <a:r>
              <a:rPr lang="en-US" sz="2400" dirty="0"/>
              <a:t>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/>
            <a:r>
              <a:rPr lang="en-US" sz="2400" dirty="0" smtClean="0"/>
              <a:t>Can </a:t>
            </a:r>
            <a:r>
              <a:rPr lang="en-US" sz="2400" dirty="0"/>
              <a:t>we detect inevitable failure </a:t>
            </a:r>
            <a:r>
              <a:rPr lang="en-US" sz="2400" dirty="0" smtClean="0"/>
              <a:t>early and filter out bad states?</a:t>
            </a:r>
            <a:endParaRPr lang="en-US" sz="2400" dirty="0"/>
          </a:p>
          <a:p>
            <a:pPr lvl="1" eaLnBrk="1" hangingPunct="1"/>
            <a:endParaRPr lang="en-US" sz="2400" dirty="0"/>
          </a:p>
          <a:p>
            <a:pPr marL="457200" lvl="1" indent="0" eaLnBrk="1" hangingPunct="1">
              <a:buNone/>
            </a:pPr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5056" y="2482362"/>
            <a:ext cx="2301744" cy="221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4621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1"/>
            <a:ext cx="8534400" cy="472916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 l="476" t="2130"/>
          <a:stretch>
            <a:fillRect/>
          </a:stretch>
        </p:blipFill>
        <p:spPr bwMode="auto">
          <a:xfrm>
            <a:off x="1478056" y="2672975"/>
            <a:ext cx="632649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705100" y="2641599"/>
            <a:ext cx="165735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62450" y="2565399"/>
            <a:ext cx="17145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76950" y="2489199"/>
            <a:ext cx="17145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0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</a:rPr>
              <a:t>Ordering: Degree Heuristic</a:t>
            </a:r>
            <a:endParaRPr lang="en-US" dirty="0">
              <a:latin typeface="Calibri" charset="0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Tie-breaker among </a:t>
            </a:r>
            <a:r>
              <a:rPr lang="en-US" dirty="0" smtClean="0">
                <a:latin typeface="Calibri" charset="0"/>
              </a:rPr>
              <a:t>MRV variables</a:t>
            </a:r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Degree Heuristic:</a:t>
            </a:r>
            <a:r>
              <a:rPr lang="en-US" dirty="0">
                <a:latin typeface="Calibri" charset="0"/>
              </a:rPr>
              <a:t>
</a:t>
            </a:r>
          </a:p>
          <a:p>
            <a:pPr lvl="1"/>
            <a:r>
              <a:rPr lang="en-US" dirty="0">
                <a:latin typeface="Calibri" charset="0"/>
              </a:rPr>
              <a:t>choose the variable with the most constraints on remaining variables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D3BB1-C1CE-2C4A-9B76-79D0DEB9B6AF}" type="slidenum">
              <a:rPr lang="en-US"/>
              <a:pPr>
                <a:defRPr/>
              </a:pPr>
              <a:t>37</a:t>
            </a:fld>
            <a:endParaRPr lang="en-US"/>
          </a:p>
        </p:txBody>
      </p:sp>
      <p:pic>
        <p:nvPicPr>
          <p:cNvPr id="21510" name="Picture 4" descr="australia-most-constraining-vari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620000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Ordering: Least Constraining Value</a:t>
            </a:r>
            <a:endParaRPr lang="en-US" dirty="0">
              <a:latin typeface="Calibri" charset="0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Calibri" charset="0"/>
              </a:rPr>
              <a:t>Given a variable, choose the least constraining value:
</a:t>
            </a:r>
          </a:p>
          <a:p>
            <a:pPr lvl="1"/>
            <a:r>
              <a:rPr lang="en-US" dirty="0">
                <a:latin typeface="Calibri" charset="0"/>
              </a:rPr>
              <a:t>the one that rules out the fewest values in the remaining variables
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marL="457200" lvl="1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Combining these heuristics makes 1000 queens feasible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95572E-F4E6-F245-B9BE-EF13DB584D8F}" type="slidenum">
              <a:rPr lang="en-US"/>
              <a:pPr>
                <a:defRPr/>
              </a:pPr>
              <a:t>38</a:t>
            </a:fld>
            <a:endParaRPr lang="en-US"/>
          </a:p>
        </p:txBody>
      </p:sp>
      <p:pic>
        <p:nvPicPr>
          <p:cNvPr id="22534" name="Picture 4" descr="australia-least-constraining-va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0400"/>
            <a:ext cx="6553200" cy="155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145529" y="3193585"/>
            <a:ext cx="6082266" cy="131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2971800" y="2883696"/>
            <a:ext cx="4114800" cy="14597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1"/>
            <a:ext cx="8610600" cy="4729164"/>
          </a:xfrm>
        </p:spPr>
        <p:txBody>
          <a:bodyPr/>
          <a:lstStyle/>
          <a:p>
            <a:pPr eaLnBrk="1" hangingPunct="1"/>
            <a:r>
              <a:rPr lang="en-US" sz="2400" dirty="0" smtClean="0"/>
              <a:t>Keep </a:t>
            </a:r>
            <a:r>
              <a:rPr lang="en-US" sz="2400" dirty="0"/>
              <a:t>track of domains for unassigned variables and cross off </a:t>
            </a:r>
            <a:r>
              <a:rPr lang="en-US" sz="2400" dirty="0" smtClean="0"/>
              <a:t>bad </a:t>
            </a:r>
            <a:r>
              <a:rPr lang="en-US" sz="2400" dirty="0"/>
              <a:t>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1885951" y="4255298"/>
            <a:ext cx="5341844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1861049" y="3566030"/>
            <a:ext cx="47874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2171826" y="3663145"/>
            <a:ext cx="588307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2165478" y="3403043"/>
            <a:ext cx="362158" cy="27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2527636" y="3503276"/>
            <a:ext cx="245128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Q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2462804" y="3998037"/>
            <a:ext cx="619920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1714500" y="5245896"/>
            <a:ext cx="62865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1714500" y="5703096"/>
            <a:ext cx="62865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1714500" y="6227531"/>
            <a:ext cx="62865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4286250" y="2883696"/>
            <a:ext cx="2914650" cy="13835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5701308" y="2883696"/>
            <a:ext cx="17145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2474343" y="3801644"/>
            <a:ext cx="508773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 smtClean="0">
                <a:latin typeface="Calibri" pitchFamily="34" charset="0"/>
              </a:rPr>
              <a:t>NSW</a:t>
            </a:r>
            <a:endParaRPr lang="en-US" sz="11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53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8" grpId="0" animBg="1"/>
      <p:bldP spid="925725" grpId="0" animBg="1"/>
      <p:bldP spid="925726" grpId="0" animBg="1"/>
      <p:bldP spid="925727" grpId="0" animBg="1"/>
      <p:bldP spid="925729" grpId="0" animBg="1"/>
      <p:bldP spid="9257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Simple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/>
              <a:t>is </a:t>
            </a:r>
            <a:r>
              <a:rPr lang="en-US" dirty="0" smtClean="0"/>
              <a:t> considered a “black box</a:t>
            </a:r>
            <a:r>
              <a:rPr lang="en-US" altLang="ja-JP" dirty="0" smtClean="0">
                <a:latin typeface="Arial"/>
              </a:rPr>
              <a:t>”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data structure that supports </a:t>
            </a:r>
            <a:endParaRPr lang="en-US" dirty="0" smtClean="0"/>
          </a:p>
          <a:p>
            <a:pPr lvl="2"/>
            <a:r>
              <a:rPr lang="en-US" dirty="0" smtClean="0"/>
              <a:t>successor function – f(n)</a:t>
            </a:r>
            <a:endParaRPr lang="en-US" dirty="0"/>
          </a:p>
          <a:p>
            <a:pPr lvl="2"/>
            <a:r>
              <a:rPr lang="en-US" dirty="0" smtClean="0"/>
              <a:t>heuristic function – h(n)</a:t>
            </a:r>
            <a:endParaRPr lang="en-US" dirty="0"/>
          </a:p>
          <a:p>
            <a:pPr lvl="2"/>
            <a:r>
              <a:rPr lang="en-US" dirty="0" smtClean="0"/>
              <a:t>goal test</a:t>
            </a:r>
          </a:p>
          <a:p>
            <a:r>
              <a:rPr lang="en-US" dirty="0" smtClean="0"/>
              <a:t>What if we had some constraints on states of our problem?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Video of Demo Coloring – Backtracking with Forward Checking</a:t>
            </a:r>
            <a:endParaRPr lang="en-US" sz="3600" dirty="0"/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941" y="1139826"/>
            <a:ext cx="6284118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3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534400" cy="4729164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110000"/>
              </a:lnSpc>
            </a:pPr>
            <a:endParaRPr lang="en-US" sz="2400" dirty="0"/>
          </a:p>
          <a:p>
            <a:pPr eaLnBrk="1" hangingPunct="1">
              <a:lnSpc>
                <a:spcPct val="110000"/>
              </a:lnSpc>
            </a:pPr>
            <a:endParaRPr lang="en-US" sz="2400" dirty="0"/>
          </a:p>
          <a:p>
            <a:pPr marL="0" indent="0" eaLnBrk="1" hangingPunct="1">
              <a:lnSpc>
                <a:spcPct val="110000"/>
              </a:lnSpc>
              <a:buNone/>
            </a:pPr>
            <a:endParaRPr lang="en-US" sz="2400" dirty="0"/>
          </a:p>
          <a:p>
            <a:pPr eaLnBrk="1" hangingPunct="1">
              <a:lnSpc>
                <a:spcPct val="110000"/>
              </a:lnSpc>
            </a:pPr>
            <a:endParaRPr lang="en-US" sz="2400" dirty="0" smtClean="0"/>
          </a:p>
          <a:p>
            <a:pPr eaLnBrk="1" hangingPunct="1">
              <a:lnSpc>
                <a:spcPct val="110000"/>
              </a:lnSpc>
            </a:pPr>
            <a:r>
              <a:rPr lang="en-US" sz="2400" dirty="0" smtClean="0"/>
              <a:t>NT </a:t>
            </a:r>
            <a:r>
              <a:rPr lang="en-US" sz="2400" dirty="0"/>
              <a:t>and SA cannot both be blue!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3028951" y="2438402"/>
            <a:ext cx="4780430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914400" y="2667001"/>
            <a:ext cx="131445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984646" y="3146753"/>
            <a:ext cx="539354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428751" y="3257550"/>
            <a:ext cx="40004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371601" y="2918153"/>
            <a:ext cx="45719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1714501" y="2994353"/>
            <a:ext cx="33932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1771651" y="3402106"/>
            <a:ext cx="59054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1752600" y="3657600"/>
            <a:ext cx="662827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162817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 Consistency</a:t>
            </a:r>
          </a:p>
          <a:p>
            <a:pPr lvl="1"/>
            <a:r>
              <a:rPr lang="en-US" dirty="0" smtClean="0"/>
              <a:t>A single variable corresponding to a node in the CSP network is node consistent, if all the values in the variable’s domain satisfy the variables unary constraints</a:t>
            </a:r>
          </a:p>
          <a:p>
            <a:r>
              <a:rPr lang="en-US" dirty="0" smtClean="0"/>
              <a:t>Arc Consistency</a:t>
            </a:r>
          </a:p>
          <a:p>
            <a:pPr lvl="1"/>
            <a:r>
              <a:rPr lang="en-US" dirty="0" smtClean="0"/>
              <a:t>A variable in CSP is arc consistent if every value in its domain satisfies the variables binary constraints</a:t>
            </a:r>
          </a:p>
          <a:p>
            <a:pPr lvl="1"/>
            <a:r>
              <a:rPr lang="en-US" dirty="0" smtClean="0"/>
              <a:t>e.g. Y = X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e.g. Map Coloring Problem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9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Arc consistency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Calibri" charset="0"/>
              </a:rPr>
              <a:t>Simplest form of propagation makes each arc </a:t>
            </a:r>
            <a:r>
              <a:rPr lang="en-US" sz="2400">
                <a:solidFill>
                  <a:schemeClr val="accent2"/>
                </a:solidFill>
                <a:latin typeface="Calibri" charset="0"/>
              </a:rPr>
              <a:t>consistent</a:t>
            </a:r>
            <a:endParaRPr lang="en-US" sz="2400">
              <a:latin typeface="Calibri" charset="0"/>
            </a:endParaRPr>
          </a:p>
          <a:p>
            <a:r>
              <a:rPr lang="en-US" sz="2400" i="1">
                <a:latin typeface="Calibri" charset="0"/>
              </a:rPr>
              <a:t>X </a:t>
            </a:r>
            <a:r>
              <a:rPr lang="en-US" sz="2400">
                <a:latin typeface="Calibri" charset="0"/>
                <a:sym typeface="Wingdings" charset="0"/>
              </a:rPr>
              <a:t></a:t>
            </a:r>
            <a:r>
              <a:rPr lang="en-US" sz="2400" i="1">
                <a:latin typeface="Calibri" charset="0"/>
              </a:rPr>
              <a:t>Y</a:t>
            </a:r>
            <a:r>
              <a:rPr lang="en-US" sz="2400">
                <a:latin typeface="Calibri" charset="0"/>
              </a:rPr>
              <a:t> is consistent iff
</a:t>
            </a:r>
          </a:p>
          <a:p>
            <a:pPr lvl="1">
              <a:buFont typeface="Wingdings" charset="0"/>
              <a:buNone/>
            </a:pPr>
            <a:r>
              <a:rPr lang="en-US" sz="2000">
                <a:latin typeface="Calibri" charset="0"/>
              </a:rPr>
              <a:t>for </a:t>
            </a:r>
            <a:r>
              <a:rPr lang="en-US" sz="2000">
                <a:solidFill>
                  <a:srgbClr val="FF0000"/>
                </a:solidFill>
                <a:latin typeface="Calibri" charset="0"/>
              </a:rPr>
              <a:t>every</a:t>
            </a:r>
            <a:r>
              <a:rPr lang="en-US" sz="2000">
                <a:latin typeface="Calibri" charset="0"/>
              </a:rPr>
              <a:t> value </a:t>
            </a:r>
            <a:r>
              <a:rPr lang="en-US" sz="2000" i="1">
                <a:latin typeface="Calibri" charset="0"/>
              </a:rPr>
              <a:t>x </a:t>
            </a:r>
            <a:r>
              <a:rPr lang="en-US" sz="2000">
                <a:latin typeface="Calibri" charset="0"/>
              </a:rPr>
              <a:t>of </a:t>
            </a:r>
            <a:r>
              <a:rPr lang="en-US" sz="2000" i="1">
                <a:latin typeface="Calibri" charset="0"/>
              </a:rPr>
              <a:t>X </a:t>
            </a:r>
            <a:r>
              <a:rPr lang="en-US" sz="2000">
                <a:latin typeface="Calibri" charset="0"/>
              </a:rPr>
              <a:t>there is </a:t>
            </a:r>
            <a:r>
              <a:rPr lang="en-US" sz="200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sz="2000">
                <a:latin typeface="Calibri" charset="0"/>
              </a:rPr>
              <a:t> allowed </a:t>
            </a:r>
            <a:r>
              <a:rPr lang="en-US" sz="2000" i="1">
                <a:latin typeface="Calibri" charset="0"/>
              </a:rPr>
              <a:t>y</a:t>
            </a:r>
            <a:r>
              <a:rPr lang="en-US" sz="2000">
                <a:latin typeface="Calibri" charset="0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6F6F8-E1AD-3B48-856A-B7DA8BB3C73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pic>
        <p:nvPicPr>
          <p:cNvPr id="28678" name="Picture 6" descr="ac-example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29000"/>
            <a:ext cx="5133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953000"/>
            <a:ext cx="2049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12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Arc consistency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charset="0"/>
              </a:rPr>
              <a:t>Simplest form of propagation makes each arc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consistent</a:t>
            </a:r>
            <a:endParaRPr lang="en-US" sz="2400" dirty="0">
              <a:latin typeface="Calibri" charset="0"/>
            </a:endParaRPr>
          </a:p>
          <a:p>
            <a:r>
              <a:rPr lang="en-US" sz="2400" i="1" dirty="0">
                <a:latin typeface="Calibri" charset="0"/>
              </a:rPr>
              <a:t>X </a:t>
            </a:r>
            <a:r>
              <a:rPr lang="en-US" sz="2400" dirty="0">
                <a:latin typeface="Calibri" charset="0"/>
                <a:sym typeface="Wingdings" charset="0"/>
              </a:rPr>
              <a:t></a:t>
            </a:r>
            <a:r>
              <a:rPr lang="en-US" sz="2400" i="1" dirty="0">
                <a:latin typeface="Calibri" charset="0"/>
              </a:rPr>
              <a:t>Y</a:t>
            </a:r>
            <a:r>
              <a:rPr lang="en-US" sz="2400" dirty="0">
                <a:latin typeface="Calibri" charset="0"/>
              </a:rPr>
              <a:t> is consistent </a:t>
            </a:r>
            <a:r>
              <a:rPr lang="en-US" sz="2400" dirty="0" err="1">
                <a:latin typeface="Calibri" charset="0"/>
              </a:rPr>
              <a:t>iff</a:t>
            </a:r>
            <a:r>
              <a:rPr lang="en-US" sz="24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Calibri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every</a:t>
            </a:r>
            <a:r>
              <a:rPr lang="en-US" sz="2000" dirty="0">
                <a:latin typeface="Calibri" charset="0"/>
              </a:rPr>
              <a:t> value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of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there is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sz="2000" dirty="0">
                <a:latin typeface="Calibri" charset="0"/>
              </a:rPr>
              <a:t> allowed </a:t>
            </a:r>
            <a:r>
              <a:rPr lang="en-US" sz="2000" i="1" dirty="0">
                <a:latin typeface="Calibri" charset="0"/>
              </a:rPr>
              <a:t>y</a:t>
            </a:r>
            <a:r>
              <a:rPr lang="en-US" sz="2000" dirty="0">
                <a:latin typeface="Calibri" charset="0"/>
              </a:rPr>
              <a:t>
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21D8A2-DB3C-374C-977E-442D33F9D12F}" type="slidenum">
              <a:rPr lang="en-US"/>
              <a:pPr>
                <a:defRPr/>
              </a:pPr>
              <a:t>44</a:t>
            </a:fld>
            <a:endParaRPr lang="en-US"/>
          </a:p>
        </p:txBody>
      </p:sp>
      <p:pic>
        <p:nvPicPr>
          <p:cNvPr id="29702" name="Picture 6" descr="ac-example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81400"/>
            <a:ext cx="5133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962" y="4953000"/>
            <a:ext cx="2049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53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Arc consistency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</a:rPr>
              <a:t>Simplest form of propagation makes each arc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consistent</a:t>
            </a:r>
            <a:endParaRPr lang="en-US" sz="2400" dirty="0">
              <a:latin typeface="Calibri" charset="0"/>
            </a:endParaRPr>
          </a:p>
          <a:p>
            <a:r>
              <a:rPr lang="en-US" sz="2400" i="1" dirty="0">
                <a:latin typeface="Calibri" charset="0"/>
              </a:rPr>
              <a:t>X </a:t>
            </a:r>
            <a:r>
              <a:rPr lang="en-US" sz="2400" dirty="0">
                <a:latin typeface="Calibri" charset="0"/>
                <a:sym typeface="Wingdings" charset="0"/>
              </a:rPr>
              <a:t></a:t>
            </a:r>
            <a:r>
              <a:rPr lang="en-US" sz="2400" i="1" dirty="0">
                <a:latin typeface="Calibri" charset="0"/>
              </a:rPr>
              <a:t>Y</a:t>
            </a:r>
            <a:r>
              <a:rPr lang="en-US" sz="2400" dirty="0">
                <a:latin typeface="Calibri" charset="0"/>
              </a:rPr>
              <a:t> is consistent </a:t>
            </a:r>
            <a:r>
              <a:rPr lang="en-US" sz="2400" dirty="0" err="1">
                <a:latin typeface="Calibri" charset="0"/>
              </a:rPr>
              <a:t>iff</a:t>
            </a:r>
            <a:r>
              <a:rPr lang="en-US" sz="24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Calibri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every</a:t>
            </a:r>
            <a:r>
              <a:rPr lang="en-US" sz="2000" dirty="0">
                <a:latin typeface="Calibri" charset="0"/>
              </a:rPr>
              <a:t> value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of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there is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sz="2000" dirty="0">
                <a:latin typeface="Calibri" charset="0"/>
              </a:rPr>
              <a:t> allowed </a:t>
            </a:r>
            <a:r>
              <a:rPr lang="en-US" sz="2000" i="1" dirty="0">
                <a:latin typeface="Calibri" charset="0"/>
              </a:rPr>
              <a:t>y</a:t>
            </a:r>
            <a:r>
              <a:rPr lang="en-US" sz="20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endParaRPr lang="en-US" sz="20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20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r>
              <a:rPr lang="en-US" sz="2400" dirty="0" smtClean="0">
                <a:latin typeface="Calibri" charset="0"/>
              </a:rPr>
              <a:t>If </a:t>
            </a:r>
            <a:r>
              <a:rPr lang="en-US" sz="2400" i="1" dirty="0">
                <a:latin typeface="Calibri" charset="0"/>
              </a:rPr>
              <a:t>X</a:t>
            </a:r>
            <a:r>
              <a:rPr lang="en-US" sz="2400" dirty="0">
                <a:latin typeface="Calibri" charset="0"/>
              </a:rPr>
              <a:t> loses a value, neighbors of </a:t>
            </a:r>
            <a:r>
              <a:rPr lang="en-US" sz="2400" i="1" dirty="0">
                <a:latin typeface="Calibri" charset="0"/>
              </a:rPr>
              <a:t>X</a:t>
            </a:r>
            <a:r>
              <a:rPr lang="en-US" sz="2400" dirty="0">
                <a:latin typeface="Calibri" charset="0"/>
              </a:rPr>
              <a:t> need to be </a:t>
            </a:r>
            <a:r>
              <a:rPr lang="en-US" sz="2400" dirty="0" smtClean="0">
                <a:latin typeface="Calibri" charset="0"/>
              </a:rPr>
              <a:t>rechecked</a:t>
            </a:r>
            <a:r>
              <a:rPr lang="en-US" sz="2400" dirty="0">
                <a:latin typeface="Calibri" charset="0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82C56-FD76-8447-A5D0-5384B4450E14}" type="slidenum">
              <a:rPr lang="en-US"/>
              <a:pPr>
                <a:defRPr/>
              </a:pPr>
              <a:t>45</a:t>
            </a:fld>
            <a:endParaRPr lang="en-US"/>
          </a:p>
        </p:txBody>
      </p:sp>
      <p:pic>
        <p:nvPicPr>
          <p:cNvPr id="30726" name="Picture 6" descr="ac-example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5133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514600"/>
            <a:ext cx="2049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20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Arc consistency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</a:rPr>
              <a:t>Simplest form of propagation makes each arc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consistent</a:t>
            </a:r>
            <a:endParaRPr lang="en-US" sz="2400" dirty="0">
              <a:latin typeface="Calibri" charset="0"/>
            </a:endParaRPr>
          </a:p>
          <a:p>
            <a:r>
              <a:rPr lang="en-US" sz="2400" i="1" dirty="0">
                <a:latin typeface="Calibri" charset="0"/>
              </a:rPr>
              <a:t>X </a:t>
            </a:r>
            <a:r>
              <a:rPr lang="en-US" sz="2400" dirty="0">
                <a:latin typeface="Calibri" charset="0"/>
                <a:sym typeface="Wingdings" charset="0"/>
              </a:rPr>
              <a:t></a:t>
            </a:r>
            <a:r>
              <a:rPr lang="en-US" sz="2400" i="1" dirty="0">
                <a:latin typeface="Calibri" charset="0"/>
              </a:rPr>
              <a:t>Y</a:t>
            </a:r>
            <a:r>
              <a:rPr lang="en-US" sz="2400" dirty="0">
                <a:latin typeface="Calibri" charset="0"/>
              </a:rPr>
              <a:t> is consistent </a:t>
            </a:r>
            <a:r>
              <a:rPr lang="en-US" sz="2400" dirty="0" err="1">
                <a:latin typeface="Calibri" charset="0"/>
              </a:rPr>
              <a:t>iff</a:t>
            </a:r>
            <a:r>
              <a:rPr lang="en-US" sz="24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Calibri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every</a:t>
            </a:r>
            <a:r>
              <a:rPr lang="en-US" sz="2000" dirty="0">
                <a:latin typeface="Calibri" charset="0"/>
              </a:rPr>
              <a:t> value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of </a:t>
            </a:r>
            <a:r>
              <a:rPr lang="en-US" sz="2000" i="1" dirty="0">
                <a:latin typeface="Calibri" charset="0"/>
              </a:rPr>
              <a:t>X </a:t>
            </a:r>
            <a:r>
              <a:rPr lang="en-US" sz="2000" dirty="0">
                <a:latin typeface="Calibri" charset="0"/>
              </a:rPr>
              <a:t>there is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sz="2000" dirty="0">
                <a:latin typeface="Calibri" charset="0"/>
              </a:rPr>
              <a:t> allowed </a:t>
            </a:r>
            <a:r>
              <a:rPr lang="en-US" sz="2000" i="1" dirty="0">
                <a:latin typeface="Calibri" charset="0"/>
              </a:rPr>
              <a:t>y</a:t>
            </a:r>
            <a:r>
              <a:rPr lang="en-US" sz="2000" dirty="0">
                <a:latin typeface="Calibri" charset="0"/>
              </a:rPr>
              <a:t>
</a:t>
            </a:r>
          </a:p>
          <a:p>
            <a:pPr lvl="1">
              <a:buFont typeface="Wingdings" charset="0"/>
              <a:buNone/>
            </a:pPr>
            <a:endParaRPr lang="en-US" sz="20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20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pPr lvl="1">
              <a:buFont typeface="Wingdings" charset="0"/>
              <a:buNone/>
            </a:pPr>
            <a:endParaRPr lang="en-US" sz="18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If </a:t>
            </a:r>
            <a:r>
              <a:rPr lang="en-US" sz="2400" i="1" dirty="0">
                <a:latin typeface="Calibri" charset="0"/>
              </a:rPr>
              <a:t>X</a:t>
            </a:r>
            <a:r>
              <a:rPr lang="en-US" sz="2400" dirty="0">
                <a:latin typeface="Calibri" charset="0"/>
              </a:rPr>
              <a:t> loses a value, neighbors of </a:t>
            </a:r>
            <a:r>
              <a:rPr lang="en-US" sz="2400" i="1" dirty="0">
                <a:latin typeface="Calibri" charset="0"/>
              </a:rPr>
              <a:t>X</a:t>
            </a:r>
            <a:r>
              <a:rPr lang="en-US" sz="2400" dirty="0">
                <a:latin typeface="Calibri" charset="0"/>
              </a:rPr>
              <a:t> need to be rechecked</a:t>
            </a:r>
          </a:p>
          <a:p>
            <a:r>
              <a:rPr lang="en-US" sz="2400" dirty="0">
                <a:latin typeface="Calibri" charset="0"/>
              </a:rPr>
              <a:t>Arc consistency detects failure earlier than forward </a:t>
            </a:r>
            <a:r>
              <a:rPr lang="en-US" sz="2400" dirty="0" smtClean="0">
                <a:latin typeface="Calibri" charset="0"/>
              </a:rPr>
              <a:t>checking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Can be run as a preprocessor or after each </a:t>
            </a:r>
            <a:r>
              <a:rPr lang="en-US" sz="2400" dirty="0" smtClean="0">
                <a:latin typeface="Calibri" charset="0"/>
              </a:rPr>
              <a:t>assignment</a:t>
            </a:r>
            <a:endParaRPr lang="en-US" sz="2400" dirty="0">
              <a:latin typeface="Calibri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AFAF28-4AF9-AD47-8153-7A1B7AFE94F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pic>
        <p:nvPicPr>
          <p:cNvPr id="31750" name="Picture 6" descr="ac-example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00400"/>
            <a:ext cx="5133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09800"/>
            <a:ext cx="2049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54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Enforcing Arc Consistency in a CSP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625591"/>
            <a:ext cx="516255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1928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Video of Demo Arc Consistency – CSP Applet – n Queens</a:t>
            </a:r>
            <a:endParaRPr lang="en-US" sz="4000" dirty="0"/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5654" y="1143000"/>
            <a:ext cx="6312694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5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857250" y="1600202"/>
            <a:ext cx="4171950" cy="45259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 smtClean="0"/>
              <a:t>After enforcing arc consistency:</a:t>
            </a:r>
          </a:p>
          <a:p>
            <a:pPr lvl="1" eaLnBrk="1" hangingPunct="1"/>
            <a:r>
              <a:rPr lang="en-US" dirty="0" smtClean="0"/>
              <a:t>Can have one solution left</a:t>
            </a:r>
          </a:p>
          <a:p>
            <a:pPr lvl="1" eaLnBrk="1" hangingPunct="1"/>
            <a:r>
              <a:rPr lang="en-US" dirty="0" smtClean="0"/>
              <a:t>Can have multiple solutions left</a:t>
            </a:r>
          </a:p>
          <a:p>
            <a:pPr lvl="1" eaLnBrk="1" hangingPunct="1"/>
            <a:r>
              <a:rPr lang="en-US" dirty="0" smtClean="0"/>
              <a:t>Can have no solutions left (and not know it)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5657850" y="1524000"/>
            <a:ext cx="234315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52" y="2800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76" y="3472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28" y="3472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6000750" y="2667000"/>
            <a:ext cx="17145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6229350" y="26670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7486650" y="2667000"/>
            <a:ext cx="17145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6515100" y="1676400"/>
            <a:ext cx="62865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7715250" y="26670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5657850" y="3581400"/>
            <a:ext cx="234315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52" y="2800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76" y="3472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28" y="3472"/>
                <a:ext cx="156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5772150" y="4724400"/>
            <a:ext cx="17145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7258050" y="4724400"/>
            <a:ext cx="17145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6515100" y="3733800"/>
            <a:ext cx="17145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6972300" y="37338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6229350" y="47244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7715250" y="4724400"/>
            <a:ext cx="17145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6286500" y="5334002"/>
            <a:ext cx="1314450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  <p:extLst>
      <p:ext uri="{BB962C8B-B14F-4D97-AF65-F5344CB8AC3E}">
        <p14:creationId xmlns:p14="http://schemas.microsoft.com/office/powerpoint/2010/main" val="3719424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286000"/>
            <a:ext cx="4038600" cy="3840163"/>
          </a:xfrm>
        </p:spPr>
        <p:txBody>
          <a:bodyPr/>
          <a:lstStyle/>
          <a:p>
            <a:r>
              <a:rPr lang="en-US" sz="2800" dirty="0" err="1" smtClean="0"/>
              <a:t>Eg</a:t>
            </a:r>
            <a:r>
              <a:rPr lang="en-US" sz="2800" dirty="0" smtClean="0"/>
              <a:t>. constraints:</a:t>
            </a:r>
          </a:p>
          <a:p>
            <a:pPr lvl="1"/>
            <a:r>
              <a:rPr lang="en-US" sz="2400" dirty="0" smtClean="0"/>
              <a:t>Sibiu only allows traffic from Oradea</a:t>
            </a:r>
          </a:p>
          <a:p>
            <a:pPr lvl="1"/>
            <a:r>
              <a:rPr lang="en-US" sz="2400" dirty="0" smtClean="0"/>
              <a:t>Pitesti has a lot of construction going on, avoid it</a:t>
            </a:r>
          </a:p>
          <a:p>
            <a:pPr lvl="1"/>
            <a:r>
              <a:rPr lang="en-US" sz="2400" dirty="0" err="1" smtClean="0"/>
              <a:t>Fagaras</a:t>
            </a:r>
            <a:r>
              <a:rPr lang="en-US" sz="2400" dirty="0" smtClean="0"/>
              <a:t> charges tolls, avoid it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4" descr="roman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228600" y="2362200"/>
            <a:ext cx="4612080" cy="309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9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96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if we have 2 colors for Map coloring problem? </a:t>
            </a:r>
            <a:r>
              <a:rPr lang="en-US" i="1" dirty="0" smtClean="0"/>
              <a:t>(blue, red)</a:t>
            </a:r>
          </a:p>
          <a:p>
            <a:r>
              <a:rPr lang="en-US" dirty="0" smtClean="0"/>
              <a:t>Is it arc consistent? – Yes</a:t>
            </a:r>
          </a:p>
          <a:p>
            <a:r>
              <a:rPr lang="en-US" dirty="0" smtClean="0"/>
              <a:t>Does that help? – No</a:t>
            </a:r>
          </a:p>
          <a:p>
            <a:r>
              <a:rPr lang="en-US" b="1" dirty="0"/>
              <a:t>Path </a:t>
            </a:r>
            <a:r>
              <a:rPr lang="en-US" b="1" dirty="0" smtClean="0"/>
              <a:t>Consistency</a:t>
            </a:r>
          </a:p>
          <a:p>
            <a:pPr lvl="1"/>
            <a:r>
              <a:rPr lang="en-US" dirty="0" smtClean="0"/>
              <a:t>{X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} are path consistent with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m</a:t>
            </a:r>
            <a:r>
              <a:rPr lang="en-US" dirty="0" smtClean="0"/>
              <a:t>, if for every assignment {X</a:t>
            </a:r>
            <a:r>
              <a:rPr lang="en-US" baseline="-25000" dirty="0" smtClean="0"/>
              <a:t>i = 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=</a:t>
            </a:r>
            <a:r>
              <a:rPr lang="en-US" i="1" dirty="0" smtClean="0"/>
              <a:t>b</a:t>
            </a:r>
            <a:r>
              <a:rPr lang="en-US" dirty="0" smtClean="0"/>
              <a:t>}, there is an assignment that satisfied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m</a:t>
            </a:r>
            <a:r>
              <a:rPr lang="en-US" baseline="-25000" dirty="0" smtClean="0"/>
              <a:t>	</a:t>
            </a:r>
          </a:p>
          <a:p>
            <a:pPr lvl="1"/>
            <a:r>
              <a:rPr lang="en-US" dirty="0" smtClean="0"/>
              <a:t>e.g. blue and red colors for Map problem</a:t>
            </a:r>
            <a:endParaRPr lang="en-US" baseline="-25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7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Video of Demo Coloring – Backtracking with Forward Checking – Complex Graph</a:t>
            </a:r>
            <a:endParaRPr lang="en-US" sz="3600" dirty="0"/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0777" y="1143000"/>
            <a:ext cx="6242447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7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Video of Demo Coloring – Backtracking with Arc Consistency – Complex Graph</a:t>
            </a:r>
            <a:endParaRPr lang="en-US" sz="3600" dirty="0"/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463" y="1143001"/>
            <a:ext cx="6315075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3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Summary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Calibri" charset="0"/>
              </a:rPr>
              <a:t>CSPs are a special kind of problem</a:t>
            </a:r>
            <a:r>
              <a:rPr lang="en-US" sz="2600" dirty="0" smtClean="0">
                <a:latin typeface="Calibri" charset="0"/>
              </a:rPr>
              <a:t>:</a:t>
            </a:r>
            <a:endParaRPr lang="en-US" sz="2600" dirty="0">
              <a:latin typeface="Calibri" charset="0"/>
            </a:endParaRPr>
          </a:p>
          <a:p>
            <a:pPr lvl="1"/>
            <a:r>
              <a:rPr lang="en-US" sz="2200" dirty="0">
                <a:latin typeface="Calibri" charset="0"/>
              </a:rPr>
              <a:t>states defined by values of a fixed set of </a:t>
            </a:r>
            <a:r>
              <a:rPr lang="en-US" sz="2200" dirty="0" smtClean="0">
                <a:latin typeface="Calibri" charset="0"/>
              </a:rPr>
              <a:t>variables</a:t>
            </a:r>
            <a:endParaRPr lang="en-US" sz="2200" dirty="0">
              <a:latin typeface="Calibri" charset="0"/>
            </a:endParaRPr>
          </a:p>
          <a:p>
            <a:pPr lvl="1"/>
            <a:r>
              <a:rPr lang="en-US" sz="2200" dirty="0">
                <a:latin typeface="Calibri" charset="0"/>
              </a:rPr>
              <a:t>goal test defined by constraints on variable </a:t>
            </a:r>
            <a:r>
              <a:rPr lang="en-US" sz="2200" dirty="0" smtClean="0">
                <a:latin typeface="Calibri" charset="0"/>
              </a:rPr>
              <a:t>values</a:t>
            </a:r>
            <a:endParaRPr lang="en-US" sz="1700" dirty="0">
              <a:latin typeface="Calibri" charset="0"/>
            </a:endParaRPr>
          </a:p>
          <a:p>
            <a:r>
              <a:rPr lang="en-US" sz="2600" dirty="0">
                <a:latin typeface="Calibri" charset="0"/>
              </a:rPr>
              <a:t>Backtracking </a:t>
            </a:r>
            <a:r>
              <a:rPr lang="en-US" sz="2600" dirty="0" smtClean="0">
                <a:latin typeface="Calibri" charset="0"/>
              </a:rPr>
              <a:t>Search = </a:t>
            </a:r>
            <a:r>
              <a:rPr lang="en-US" sz="2600" dirty="0">
                <a:latin typeface="Calibri" charset="0"/>
              </a:rPr>
              <a:t>depth-first search with one variable assigned per </a:t>
            </a:r>
            <a:r>
              <a:rPr lang="en-US" sz="2600" dirty="0" smtClean="0">
                <a:latin typeface="Calibri" charset="0"/>
              </a:rPr>
              <a:t>node</a:t>
            </a:r>
            <a:endParaRPr lang="en-US" sz="1700" dirty="0">
              <a:latin typeface="Calibri" charset="0"/>
            </a:endParaRPr>
          </a:p>
          <a:p>
            <a:r>
              <a:rPr lang="en-US" sz="2600" dirty="0">
                <a:latin typeface="Calibri" charset="0"/>
              </a:rPr>
              <a:t>Variable ordering and value selection heuristics help </a:t>
            </a:r>
            <a:r>
              <a:rPr lang="en-US" sz="2600" dirty="0" smtClean="0">
                <a:latin typeface="Calibri" charset="0"/>
              </a:rPr>
              <a:t>significantly</a:t>
            </a:r>
            <a:endParaRPr lang="en-US" sz="1700" dirty="0">
              <a:latin typeface="Calibri" charset="0"/>
            </a:endParaRPr>
          </a:p>
          <a:p>
            <a:r>
              <a:rPr lang="en-US" sz="2600" dirty="0">
                <a:latin typeface="Calibri" charset="0"/>
              </a:rPr>
              <a:t>Forward checking prevents assignments that guarantee later </a:t>
            </a:r>
            <a:r>
              <a:rPr lang="en-US" sz="2600" dirty="0" smtClean="0">
                <a:latin typeface="Calibri" charset="0"/>
              </a:rPr>
              <a:t>failure</a:t>
            </a:r>
            <a:endParaRPr lang="en-US" sz="1700" dirty="0">
              <a:latin typeface="Calibri" charset="0"/>
            </a:endParaRPr>
          </a:p>
          <a:p>
            <a:r>
              <a:rPr lang="en-US" sz="2600" dirty="0">
                <a:latin typeface="Calibri" charset="0"/>
              </a:rPr>
              <a:t>Constraint propagation (e.g., arc consistency) does additional work to constrain values and </a:t>
            </a:r>
            <a:r>
              <a:rPr lang="en-US" sz="2600">
                <a:latin typeface="Calibri" charset="0"/>
              </a:rPr>
              <a:t>detect </a:t>
            </a:r>
            <a:r>
              <a:rPr lang="en-US" sz="2600" smtClean="0">
                <a:latin typeface="Calibri" charset="0"/>
              </a:rPr>
              <a:t>inconsistencies</a:t>
            </a:r>
            <a:r>
              <a:rPr lang="en-US" sz="2000" dirty="0">
                <a:latin typeface="Calibri" charset="0"/>
              </a:rPr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24A03-E4FE-9A45-8781-BDAB9B4EA6AF}" type="slidenum">
              <a:rPr lang="en-US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Submission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https://gradescope.com/courses/</a:t>
            </a:r>
            <a:r>
              <a:rPr lang="en-US" dirty="0" smtClean="0">
                <a:hlinkClick r:id="rId2"/>
              </a:rPr>
              <a:t>3703</a:t>
            </a:r>
            <a:endParaRPr lang="en-US" dirty="0" smtClean="0"/>
          </a:p>
          <a:p>
            <a:r>
              <a:rPr lang="en-US" dirty="0"/>
              <a:t>Entry Code: 9NEERM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BC358-3D8E-8C47-90F2-D1B8DA23E40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0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Outline for Today</a:t>
            </a:r>
            <a:endParaRPr lang="en-US" dirty="0">
              <a:latin typeface="Calibri" charset="0"/>
            </a:endParaRPr>
          </a:p>
        </p:txBody>
      </p:sp>
      <p:sp>
        <p:nvSpPr>
          <p:cNvPr id="30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Constraint Satisfaction Problems (CSP)</a:t>
            </a:r>
          </a:p>
          <a:p>
            <a:r>
              <a:rPr lang="en-US" dirty="0" smtClean="0">
                <a:latin typeface="Calibri" charset="0"/>
              </a:rPr>
              <a:t>Solving </a:t>
            </a:r>
            <a:r>
              <a:rPr lang="en-US" dirty="0" smtClean="0">
                <a:latin typeface="Calibri" charset="0"/>
              </a:rPr>
              <a:t>CSP’s using Backtracking </a:t>
            </a:r>
            <a:r>
              <a:rPr lang="en-US" dirty="0" smtClean="0">
                <a:latin typeface="Calibri" charset="0"/>
              </a:rPr>
              <a:t>search 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1AEEBA-5582-7F41-AD3B-9CAB4A41E0D0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charset="0"/>
              </a:rPr>
              <a:t>Constraint satisfaction problems (CSPs)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4000" dirty="0" smtClean="0"/>
              <a:t>Factored Representation of each state.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3600" dirty="0" smtClean="0">
                <a:ea typeface="+mn-ea"/>
              </a:rPr>
              <a:t>Each state has variables that can take a value</a:t>
            </a:r>
          </a:p>
          <a:p>
            <a:pPr>
              <a:lnSpc>
                <a:spcPct val="120000"/>
              </a:lnSpc>
              <a:defRPr/>
            </a:pPr>
            <a:r>
              <a:rPr lang="en-US" sz="4000" dirty="0" smtClean="0">
                <a:ea typeface="+mn-ea"/>
              </a:rPr>
              <a:t>Use general purpose rather than problem specific heuristics</a:t>
            </a:r>
          </a:p>
          <a:p>
            <a:pPr>
              <a:lnSpc>
                <a:spcPct val="120000"/>
              </a:lnSpc>
              <a:defRPr/>
            </a:pPr>
            <a:r>
              <a:rPr lang="en-US" sz="4000" dirty="0" smtClean="0"/>
              <a:t>Components</a:t>
            </a:r>
            <a:endParaRPr lang="en-US" sz="3600" dirty="0" smtClean="0">
              <a:ea typeface="+mn-ea"/>
            </a:endParaRP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tabLst>
                <a:tab pos="1597025" algn="l"/>
              </a:tabLst>
              <a:defRPr/>
            </a:pPr>
            <a:r>
              <a:rPr lang="en-US" sz="4000" dirty="0" smtClean="0">
                <a:ea typeface="+mn-ea"/>
              </a:rPr>
              <a:t>X</a:t>
            </a:r>
            <a:r>
              <a:rPr lang="en-US" sz="4000" baseline="-25000" dirty="0" smtClean="0">
                <a:ea typeface="+mn-ea"/>
              </a:rPr>
              <a:t>1..n</a:t>
            </a:r>
            <a:r>
              <a:rPr lang="en-US" sz="4000" dirty="0" smtClean="0">
                <a:ea typeface="+mn-ea"/>
              </a:rPr>
              <a:t> : A set of Variables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tabLst>
                <a:tab pos="1597025" algn="l"/>
              </a:tabLst>
              <a:defRPr/>
            </a:pPr>
            <a:r>
              <a:rPr lang="en-US" sz="4000" dirty="0" smtClean="0"/>
              <a:t>D</a:t>
            </a:r>
            <a:r>
              <a:rPr lang="en-US" sz="4000" baseline="-25000" dirty="0" smtClean="0"/>
              <a:t>1..n</a:t>
            </a:r>
            <a:r>
              <a:rPr lang="en-US" sz="4000" dirty="0" smtClean="0"/>
              <a:t> : A set of Domains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/>
              <a:buChar char="–"/>
              <a:tabLst>
                <a:tab pos="1597025" algn="l"/>
              </a:tabLst>
              <a:defRPr/>
            </a:pPr>
            <a:r>
              <a:rPr lang="en-US" sz="4000" dirty="0" smtClean="0"/>
              <a:t>C : A set of constraints that specify allowable combination of values</a:t>
            </a:r>
          </a:p>
          <a:p>
            <a:pPr lvl="2">
              <a:lnSpc>
                <a:spcPct val="120000"/>
              </a:lnSpc>
              <a:buFont typeface="Arial"/>
              <a:buChar char="–"/>
              <a:tabLst>
                <a:tab pos="1597025" algn="l"/>
              </a:tabLst>
              <a:defRPr/>
            </a:pPr>
            <a:r>
              <a:rPr lang="en-US" sz="3600" dirty="0" smtClean="0">
                <a:ea typeface="+mn-ea"/>
              </a:rPr>
              <a:t>&lt;</a:t>
            </a:r>
            <a:r>
              <a:rPr lang="en-US" sz="3600" i="1" dirty="0" smtClean="0">
                <a:ea typeface="+mn-ea"/>
              </a:rPr>
              <a:t>scope, </a:t>
            </a:r>
            <a:r>
              <a:rPr lang="en-US" sz="3600" i="1" dirty="0" err="1" smtClean="0">
                <a:ea typeface="+mn-ea"/>
              </a:rPr>
              <a:t>rel</a:t>
            </a:r>
            <a:r>
              <a:rPr lang="en-US" sz="3600" dirty="0" smtClean="0">
                <a:ea typeface="+mn-ea"/>
              </a:rPr>
              <a:t>&gt;</a:t>
            </a:r>
            <a:r>
              <a:rPr lang="en-US" sz="2400" dirty="0" smtClean="0">
                <a:ea typeface="+mn-ea"/>
                <a:cs typeface="+mn-cs"/>
              </a:rPr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B6EEA5-55F2-4741-BCD4-21D4B521AF88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Example: Map-Coloring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33600"/>
            <a:ext cx="5715000" cy="4572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Variables </a:t>
            </a:r>
            <a:r>
              <a:rPr lang="en-US" sz="2000" i="1" dirty="0" smtClean="0">
                <a:solidFill>
                  <a:srgbClr val="000000"/>
                </a:solidFill>
                <a:ea typeface="+mn-ea"/>
                <a:cs typeface="+mn-cs"/>
              </a:rPr>
              <a:t>WA, NT, Q, NSW, V, SA, T</a:t>
            </a: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 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Domains </a:t>
            </a:r>
            <a:r>
              <a:rPr lang="en-US" sz="2000" i="1" dirty="0" smtClean="0">
                <a:solidFill>
                  <a:srgbClr val="000000"/>
                </a:solidFill>
                <a:ea typeface="+mn-ea"/>
                <a:cs typeface="+mn-cs"/>
              </a:rPr>
              <a:t>D</a:t>
            </a:r>
            <a:r>
              <a:rPr lang="en-US" sz="2000" i="1" baseline="-25000" dirty="0" smtClean="0">
                <a:solidFill>
                  <a:srgbClr val="000000"/>
                </a:solidFill>
                <a:ea typeface="+mn-ea"/>
                <a:cs typeface="+mn-cs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 = {red, green, blue}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Constraints: adjacent regions must have different colors</a:t>
            </a:r>
          </a:p>
          <a:p>
            <a:pPr lvl="1">
              <a:buFont typeface="Arial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How many constraints do we have?</a:t>
            </a:r>
            <a:r>
              <a:rPr lang="en-US" sz="1600" dirty="0" smtClean="0">
                <a:solidFill>
                  <a:srgbClr val="000000"/>
                </a:solidFill>
                <a:ea typeface="+mn-ea"/>
                <a:cs typeface="+mn-cs"/>
              </a:rPr>
              <a:t>
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e.g., </a:t>
            </a:r>
          </a:p>
          <a:p>
            <a:pPr lvl="1">
              <a:buFont typeface="Arial"/>
              <a:buChar char="•"/>
              <a:defRPr/>
            </a:pPr>
            <a:r>
              <a:rPr lang="en-US" sz="1900" dirty="0" smtClean="0">
                <a:solidFill>
                  <a:srgbClr val="000000"/>
                </a:solidFill>
              </a:rPr>
              <a:t>WA </a:t>
            </a:r>
            <a:r>
              <a:rPr lang="en-US" sz="1900" dirty="0" smtClean="0">
                <a:solidFill>
                  <a:srgbClr val="000000"/>
                </a:solidFill>
                <a:cs typeface="Arial" charset="0"/>
              </a:rPr>
              <a:t>≠</a:t>
            </a:r>
            <a:r>
              <a:rPr lang="en-US" sz="1900" dirty="0" smtClean="0">
                <a:solidFill>
                  <a:srgbClr val="000000"/>
                </a:solidFill>
              </a:rPr>
              <a:t> NT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endParaRPr lang="en-US" sz="1900" dirty="0" smtClean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  <a:defRPr/>
            </a:pPr>
            <a:r>
              <a:rPr lang="en-US" sz="1900" dirty="0" smtClean="0">
                <a:solidFill>
                  <a:srgbClr val="000000"/>
                </a:solidFill>
              </a:rPr>
              <a:t>(WA,NT) in {(red, green), (red, blue), </a:t>
            </a:r>
          </a:p>
          <a:p>
            <a:pPr marL="457200" lvl="1" indent="0">
              <a:buNone/>
              <a:defRPr/>
            </a:pPr>
            <a:r>
              <a:rPr lang="en-US" sz="1900" dirty="0">
                <a:solidFill>
                  <a:srgbClr val="000000"/>
                </a:solidFill>
              </a:rPr>
              <a:t>	</a:t>
            </a:r>
            <a:r>
              <a:rPr lang="en-US" sz="1900" dirty="0" smtClean="0">
                <a:solidFill>
                  <a:srgbClr val="000000"/>
                </a:solidFill>
              </a:rPr>
              <a:t>		(green, red), (green, blue), </a:t>
            </a:r>
          </a:p>
          <a:p>
            <a:pPr marL="457200" lvl="1" indent="0">
              <a:buNone/>
              <a:defRPr/>
            </a:pPr>
            <a:r>
              <a:rPr lang="en-US" sz="1900" dirty="0" smtClean="0">
                <a:solidFill>
                  <a:srgbClr val="000000"/>
                </a:solidFill>
              </a:rPr>
              <a:t>			(blue, red),(blue, green)}</a:t>
            </a:r>
            <a:r>
              <a:rPr lang="en-US" sz="1600" dirty="0" smtClean="0">
                <a:ea typeface="+mn-ea"/>
                <a:cs typeface="+mn-cs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1AFD7B-D9AF-1441-864B-2BCC12B8975C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5126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390157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Example: Map-Coloring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549774"/>
            <a:ext cx="8650288" cy="1927225"/>
          </a:xfrm>
        </p:spPr>
        <p:txBody>
          <a:bodyPr rtlCol="0">
            <a:normAutofit fontScale="55000" lnSpcReduction="20000"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5900" dirty="0" smtClean="0"/>
              <a:t>e.g., WA = red, NT = green, Q = red, </a:t>
            </a:r>
          </a:p>
          <a:p>
            <a:pPr marL="0" indent="0" fontAlgn="auto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lang="en-US" sz="5900" dirty="0"/>
              <a:t> </a:t>
            </a:r>
            <a:r>
              <a:rPr lang="en-US" sz="5900" dirty="0" smtClean="0"/>
              <a:t>            NSW = green, V = red, SA = blue, T = green</a:t>
            </a:r>
            <a:r>
              <a:rPr lang="en-US" sz="2000" dirty="0" smtClean="0">
                <a:ea typeface="+mn-ea"/>
                <a:cs typeface="+mn-cs"/>
              </a:rPr>
              <a:t>
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BF8C28-F3FB-9040-90A8-31A0611F31ED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6150" name="Picture 4" descr="australia-s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95400"/>
            <a:ext cx="37814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3136</TotalTime>
  <Words>2277</Words>
  <Application>Microsoft Macintosh PowerPoint</Application>
  <PresentationFormat>On-screen Show (4:3)</PresentationFormat>
  <Paragraphs>414</Paragraphs>
  <Slides>54</Slides>
  <Notes>17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CS5100: Foundations of Artificial Intelligence  Constraint Satisfaction Problems (CSP)</vt:lpstr>
      <vt:lpstr>Administrative</vt:lpstr>
      <vt:lpstr>Search: Review</vt:lpstr>
      <vt:lpstr>Limitations of Simple Search</vt:lpstr>
      <vt:lpstr>Constraint Examples</vt:lpstr>
      <vt:lpstr>Outline for Today</vt:lpstr>
      <vt:lpstr>Constraint satisfaction problems (CSPs)</vt:lpstr>
      <vt:lpstr>Example: Map-Coloring</vt:lpstr>
      <vt:lpstr>Example: Map-Coloring</vt:lpstr>
      <vt:lpstr>How are CSP’s evaluated?</vt:lpstr>
      <vt:lpstr>Why formulate a problem as a CSP?</vt:lpstr>
      <vt:lpstr>CSP’s are fast Problem Solvers</vt:lpstr>
      <vt:lpstr>Constraint graph</vt:lpstr>
      <vt:lpstr>Example: N-Queens</vt:lpstr>
      <vt:lpstr>Scheduling Constraints: Job-Shop</vt:lpstr>
      <vt:lpstr>Example: Sudoku</vt:lpstr>
      <vt:lpstr>Variations of CSP Formalisms</vt:lpstr>
      <vt:lpstr>Variations of CSP Formalisms</vt:lpstr>
      <vt:lpstr>Varieties of constraints</vt:lpstr>
      <vt:lpstr>Example: Cryptarithmetic</vt:lpstr>
      <vt:lpstr>Constraint Hypergraph</vt:lpstr>
      <vt:lpstr>Dual Graph Transformation</vt:lpstr>
      <vt:lpstr>Preference Constraints</vt:lpstr>
      <vt:lpstr>Real-World CSPs</vt:lpstr>
      <vt:lpstr>Solving CSPs</vt:lpstr>
      <vt:lpstr>Standard Search Formulation</vt:lpstr>
      <vt:lpstr>Search Methods</vt:lpstr>
      <vt:lpstr>Naïve Solution: Apply BFS, DFS, A*…</vt:lpstr>
      <vt:lpstr>Backtracking Search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Ordering: Minimum Remaining Values</vt:lpstr>
      <vt:lpstr>Ordering: Degree Heuristic</vt:lpstr>
      <vt:lpstr>Ordering: Least Constraining Value</vt:lpstr>
      <vt:lpstr>Filtering: Forward Checking</vt:lpstr>
      <vt:lpstr>Video of Demo Coloring – Backtracking with Forward Checking</vt:lpstr>
      <vt:lpstr>Filtering: Constraint Propagation</vt:lpstr>
      <vt:lpstr>Constraint Propagation</vt:lpstr>
      <vt:lpstr>Arc consistency</vt:lpstr>
      <vt:lpstr>Arc consistency</vt:lpstr>
      <vt:lpstr>Arc consistency</vt:lpstr>
      <vt:lpstr>Arc consistency</vt:lpstr>
      <vt:lpstr>Enforcing Arc Consistency in a CSP</vt:lpstr>
      <vt:lpstr>Video of Demo Arc Consistency – CSP Applet – n Queens</vt:lpstr>
      <vt:lpstr>Limitations of Arc Consistency</vt:lpstr>
      <vt:lpstr>Constraint Propagation</vt:lpstr>
      <vt:lpstr>Video of Demo Coloring – Backtracking with Forward Checking – Complex Graph</vt:lpstr>
      <vt:lpstr>Video of Demo Coloring – Backtracking with Arc Consistency – Complex Graph</vt:lpstr>
      <vt:lpstr>Summary</vt:lpstr>
      <vt:lpstr>Submission Instructions</vt:lpstr>
    </vt:vector>
  </TitlesOfParts>
  <Company>NUS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Constraint Satisfaction Problems</dc:title>
  <dc:creator>Min-Yen Kan</dc:creator>
  <cp:lastModifiedBy>Rutu Mulkar-Mehta</cp:lastModifiedBy>
  <cp:revision>228</cp:revision>
  <cp:lastPrinted>2016-09-22T20:50:03Z</cp:lastPrinted>
  <dcterms:created xsi:type="dcterms:W3CDTF">2003-12-17T05:14:46Z</dcterms:created>
  <dcterms:modified xsi:type="dcterms:W3CDTF">2016-09-23T04:05:45Z</dcterms:modified>
</cp:coreProperties>
</file>